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8" r:id="rId3"/>
    <p:sldId id="289" r:id="rId4"/>
    <p:sldId id="257" r:id="rId5"/>
    <p:sldId id="280" r:id="rId6"/>
    <p:sldId id="279" r:id="rId7"/>
    <p:sldId id="291" r:id="rId8"/>
    <p:sldId id="293" r:id="rId9"/>
    <p:sldId id="284" r:id="rId10"/>
    <p:sldId id="283" r:id="rId11"/>
    <p:sldId id="285" r:id="rId12"/>
    <p:sldId id="258" r:id="rId13"/>
    <p:sldId id="259" r:id="rId14"/>
    <p:sldId id="260" r:id="rId15"/>
    <p:sldId id="262" r:id="rId16"/>
    <p:sldId id="282" r:id="rId17"/>
    <p:sldId id="261" r:id="rId18"/>
    <p:sldId id="263" r:id="rId19"/>
    <p:sldId id="264" r:id="rId20"/>
    <p:sldId id="265" r:id="rId21"/>
    <p:sldId id="266" r:id="rId22"/>
    <p:sldId id="267" r:id="rId23"/>
    <p:sldId id="268" r:id="rId24"/>
    <p:sldId id="269" r:id="rId25"/>
    <p:sldId id="270" r:id="rId26"/>
    <p:sldId id="271" r:id="rId27"/>
    <p:sldId id="272" r:id="rId28"/>
    <p:sldId id="274" r:id="rId29"/>
    <p:sldId id="275" r:id="rId30"/>
    <p:sldId id="276" r:id="rId31"/>
    <p:sldId id="278" r:id="rId32"/>
    <p:sldId id="286" r:id="rId33"/>
    <p:sldId id="295" r:id="rId34"/>
    <p:sldId id="281" r:id="rId35"/>
    <p:sldId id="287" r:id="rId36"/>
    <p:sldId id="292" r:id="rId37"/>
    <p:sldId id="337" r:id="rId38"/>
    <p:sldId id="294" r:id="rId39"/>
    <p:sldId id="296" r:id="rId40"/>
    <p:sldId id="339" r:id="rId41"/>
    <p:sldId id="338" r:id="rId42"/>
    <p:sldId id="297" r:id="rId43"/>
    <p:sldId id="340" r:id="rId44"/>
    <p:sldId id="298" r:id="rId45"/>
    <p:sldId id="299" r:id="rId46"/>
    <p:sldId id="300" r:id="rId47"/>
    <p:sldId id="301" r:id="rId48"/>
    <p:sldId id="302" r:id="rId49"/>
    <p:sldId id="303" r:id="rId50"/>
    <p:sldId id="304" r:id="rId51"/>
    <p:sldId id="305" r:id="rId52"/>
    <p:sldId id="306" r:id="rId53"/>
    <p:sldId id="308" r:id="rId54"/>
    <p:sldId id="307" r:id="rId55"/>
    <p:sldId id="309" r:id="rId56"/>
    <p:sldId id="310" r:id="rId57"/>
    <p:sldId id="325"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12" r:id="rId71"/>
    <p:sldId id="341" r:id="rId72"/>
    <p:sldId id="326" r:id="rId73"/>
    <p:sldId id="332" r:id="rId74"/>
    <p:sldId id="327" r:id="rId75"/>
    <p:sldId id="328" r:id="rId76"/>
    <p:sldId id="329" r:id="rId77"/>
    <p:sldId id="330" r:id="rId78"/>
    <p:sldId id="331" r:id="rId79"/>
    <p:sldId id="336" r:id="rId80"/>
    <p:sldId id="333" r:id="rId81"/>
    <p:sldId id="335" r:id="rId82"/>
    <p:sldId id="334" r:id="rId83"/>
    <p:sldId id="277" r:id="rId84"/>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FFCC"/>
    <a:srgbClr val="CC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7DD5EF98-A1CD-45BA-B141-A72D4412DCF3}" type="datetimeFigureOut">
              <a:rPr lang="pt-BR" smtClean="0"/>
              <a:t>04/02/2020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C5AD7ED-1E5D-4D0D-A350-A6D99042B965}" type="slidenum">
              <a:rPr lang="pt-BR" smtClean="0"/>
              <a:t>‹nº›</a:t>
            </a:fld>
            <a:endParaRPr lang="pt-BR"/>
          </a:p>
        </p:txBody>
      </p:sp>
    </p:spTree>
    <p:extLst>
      <p:ext uri="{BB962C8B-B14F-4D97-AF65-F5344CB8AC3E}">
        <p14:creationId xmlns:p14="http://schemas.microsoft.com/office/powerpoint/2010/main" val="3613067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DD5EF98-A1CD-45BA-B141-A72D4412DCF3}" type="datetimeFigureOut">
              <a:rPr lang="pt-BR" smtClean="0"/>
              <a:t>04/02/2020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C5AD7ED-1E5D-4D0D-A350-A6D99042B965}" type="slidenum">
              <a:rPr lang="pt-BR" smtClean="0"/>
              <a:t>‹nº›</a:t>
            </a:fld>
            <a:endParaRPr lang="pt-BR"/>
          </a:p>
        </p:txBody>
      </p:sp>
    </p:spTree>
    <p:extLst>
      <p:ext uri="{BB962C8B-B14F-4D97-AF65-F5344CB8AC3E}">
        <p14:creationId xmlns:p14="http://schemas.microsoft.com/office/powerpoint/2010/main" val="2527678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DD5EF98-A1CD-45BA-B141-A72D4412DCF3}" type="datetimeFigureOut">
              <a:rPr lang="pt-BR" smtClean="0"/>
              <a:t>04/02/2020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C5AD7ED-1E5D-4D0D-A350-A6D99042B965}" type="slidenum">
              <a:rPr lang="pt-BR" smtClean="0"/>
              <a:t>‹nº›</a:t>
            </a:fld>
            <a:endParaRPr lang="pt-BR"/>
          </a:p>
        </p:txBody>
      </p:sp>
    </p:spTree>
    <p:extLst>
      <p:ext uri="{BB962C8B-B14F-4D97-AF65-F5344CB8AC3E}">
        <p14:creationId xmlns:p14="http://schemas.microsoft.com/office/powerpoint/2010/main" val="239671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ítulo, text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85800" y="609600"/>
            <a:ext cx="7772400" cy="1143000"/>
          </a:xfrm>
        </p:spPr>
        <p:txBody>
          <a:bodyPr/>
          <a:lstStyle/>
          <a:p>
            <a:r>
              <a:rPr lang="pt-BR" smtClean="0"/>
              <a:t>Clique para editar o estilo do título mestre</a:t>
            </a:r>
            <a:endParaRPr lang="pt-BR"/>
          </a:p>
        </p:txBody>
      </p:sp>
      <p:sp>
        <p:nvSpPr>
          <p:cNvPr id="3" name="Espaço Reservado para Texto 2"/>
          <p:cNvSpPr>
            <a:spLocks noGrp="1"/>
          </p:cNvSpPr>
          <p:nvPr>
            <p:ph type="body" sz="half" idx="1"/>
          </p:nvPr>
        </p:nvSpPr>
        <p:spPr>
          <a:xfrm>
            <a:off x="685800" y="1981200"/>
            <a:ext cx="3810000" cy="41148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981200"/>
            <a:ext cx="3810000" cy="41148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E5DEEF14-3EBA-4B41-854D-7657E8146B31}" type="slidenum">
              <a:rPr lang="pt-BR"/>
              <a:pPr>
                <a:defRPr/>
              </a:pPr>
              <a:t>‹nº›</a:t>
            </a:fld>
            <a:endParaRPr lang="pt-BR"/>
          </a:p>
        </p:txBody>
      </p:sp>
    </p:spTree>
    <p:extLst>
      <p:ext uri="{BB962C8B-B14F-4D97-AF65-F5344CB8AC3E}">
        <p14:creationId xmlns:p14="http://schemas.microsoft.com/office/powerpoint/2010/main" val="494898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DD5EF98-A1CD-45BA-B141-A72D4412DCF3}" type="datetimeFigureOut">
              <a:rPr lang="pt-BR" smtClean="0"/>
              <a:t>04/02/2020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C5AD7ED-1E5D-4D0D-A350-A6D99042B965}" type="slidenum">
              <a:rPr lang="pt-BR" smtClean="0"/>
              <a:t>‹nº›</a:t>
            </a:fld>
            <a:endParaRPr lang="pt-BR"/>
          </a:p>
        </p:txBody>
      </p:sp>
    </p:spTree>
    <p:extLst>
      <p:ext uri="{BB962C8B-B14F-4D97-AF65-F5344CB8AC3E}">
        <p14:creationId xmlns:p14="http://schemas.microsoft.com/office/powerpoint/2010/main" val="4054340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7DD5EF98-A1CD-45BA-B141-A72D4412DCF3}" type="datetimeFigureOut">
              <a:rPr lang="pt-BR" smtClean="0"/>
              <a:t>04/02/2020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C5AD7ED-1E5D-4D0D-A350-A6D99042B965}" type="slidenum">
              <a:rPr lang="pt-BR" smtClean="0"/>
              <a:t>‹nº›</a:t>
            </a:fld>
            <a:endParaRPr lang="pt-BR"/>
          </a:p>
        </p:txBody>
      </p:sp>
    </p:spTree>
    <p:extLst>
      <p:ext uri="{BB962C8B-B14F-4D97-AF65-F5344CB8AC3E}">
        <p14:creationId xmlns:p14="http://schemas.microsoft.com/office/powerpoint/2010/main" val="288428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7DD5EF98-A1CD-45BA-B141-A72D4412DCF3}" type="datetimeFigureOut">
              <a:rPr lang="pt-BR" smtClean="0"/>
              <a:t>04/02/2020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C5AD7ED-1E5D-4D0D-A350-A6D99042B965}" type="slidenum">
              <a:rPr lang="pt-BR" smtClean="0"/>
              <a:t>‹nº›</a:t>
            </a:fld>
            <a:endParaRPr lang="pt-BR"/>
          </a:p>
        </p:txBody>
      </p:sp>
    </p:spTree>
    <p:extLst>
      <p:ext uri="{BB962C8B-B14F-4D97-AF65-F5344CB8AC3E}">
        <p14:creationId xmlns:p14="http://schemas.microsoft.com/office/powerpoint/2010/main" val="3527306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7DD5EF98-A1CD-45BA-B141-A72D4412DCF3}" type="datetimeFigureOut">
              <a:rPr lang="pt-BR" smtClean="0"/>
              <a:t>04/02/2020</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7C5AD7ED-1E5D-4D0D-A350-A6D99042B965}" type="slidenum">
              <a:rPr lang="pt-BR" smtClean="0"/>
              <a:t>‹nº›</a:t>
            </a:fld>
            <a:endParaRPr lang="pt-BR"/>
          </a:p>
        </p:txBody>
      </p:sp>
    </p:spTree>
    <p:extLst>
      <p:ext uri="{BB962C8B-B14F-4D97-AF65-F5344CB8AC3E}">
        <p14:creationId xmlns:p14="http://schemas.microsoft.com/office/powerpoint/2010/main" val="2228859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7DD5EF98-A1CD-45BA-B141-A72D4412DCF3}" type="datetimeFigureOut">
              <a:rPr lang="pt-BR" smtClean="0"/>
              <a:t>04/02/2020</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7C5AD7ED-1E5D-4D0D-A350-A6D99042B965}" type="slidenum">
              <a:rPr lang="pt-BR" smtClean="0"/>
              <a:t>‹nº›</a:t>
            </a:fld>
            <a:endParaRPr lang="pt-BR"/>
          </a:p>
        </p:txBody>
      </p:sp>
    </p:spTree>
    <p:extLst>
      <p:ext uri="{BB962C8B-B14F-4D97-AF65-F5344CB8AC3E}">
        <p14:creationId xmlns:p14="http://schemas.microsoft.com/office/powerpoint/2010/main" val="1803352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7DD5EF98-A1CD-45BA-B141-A72D4412DCF3}" type="datetimeFigureOut">
              <a:rPr lang="pt-BR" smtClean="0"/>
              <a:t>04/02/2020</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7C5AD7ED-1E5D-4D0D-A350-A6D99042B965}" type="slidenum">
              <a:rPr lang="pt-BR" smtClean="0"/>
              <a:t>‹nº›</a:t>
            </a:fld>
            <a:endParaRPr lang="pt-BR"/>
          </a:p>
        </p:txBody>
      </p:sp>
    </p:spTree>
    <p:extLst>
      <p:ext uri="{BB962C8B-B14F-4D97-AF65-F5344CB8AC3E}">
        <p14:creationId xmlns:p14="http://schemas.microsoft.com/office/powerpoint/2010/main" val="1430510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7DD5EF98-A1CD-45BA-B141-A72D4412DCF3}" type="datetimeFigureOut">
              <a:rPr lang="pt-BR" smtClean="0"/>
              <a:t>04/02/2020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C5AD7ED-1E5D-4D0D-A350-A6D99042B965}" type="slidenum">
              <a:rPr lang="pt-BR" smtClean="0"/>
              <a:t>‹nº›</a:t>
            </a:fld>
            <a:endParaRPr lang="pt-BR"/>
          </a:p>
        </p:txBody>
      </p:sp>
    </p:spTree>
    <p:extLst>
      <p:ext uri="{BB962C8B-B14F-4D97-AF65-F5344CB8AC3E}">
        <p14:creationId xmlns:p14="http://schemas.microsoft.com/office/powerpoint/2010/main" val="4047308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7DD5EF98-A1CD-45BA-B141-A72D4412DCF3}" type="datetimeFigureOut">
              <a:rPr lang="pt-BR" smtClean="0"/>
              <a:t>04/02/2020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C5AD7ED-1E5D-4D0D-A350-A6D99042B965}" type="slidenum">
              <a:rPr lang="pt-BR" smtClean="0"/>
              <a:t>‹nº›</a:t>
            </a:fld>
            <a:endParaRPr lang="pt-BR"/>
          </a:p>
        </p:txBody>
      </p:sp>
    </p:spTree>
    <p:extLst>
      <p:ext uri="{BB962C8B-B14F-4D97-AF65-F5344CB8AC3E}">
        <p14:creationId xmlns:p14="http://schemas.microsoft.com/office/powerpoint/2010/main" val="175575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5EF98-A1CD-45BA-B141-A72D4412DCF3}" type="datetimeFigureOut">
              <a:rPr lang="pt-BR" smtClean="0"/>
              <a:t>04/02/2020</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AD7ED-1E5D-4D0D-A350-A6D99042B965}" type="slidenum">
              <a:rPr lang="pt-BR" smtClean="0"/>
              <a:t>‹nº›</a:t>
            </a:fld>
            <a:endParaRPr lang="pt-BR"/>
          </a:p>
        </p:txBody>
      </p:sp>
    </p:spTree>
    <p:extLst>
      <p:ext uri="{BB962C8B-B14F-4D97-AF65-F5344CB8AC3E}">
        <p14:creationId xmlns:p14="http://schemas.microsoft.com/office/powerpoint/2010/main" val="144789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51520" y="116632"/>
            <a:ext cx="8568952" cy="6494085"/>
          </a:xfrm>
          <a:prstGeom prst="rect">
            <a:avLst/>
          </a:prstGeom>
          <a:noFill/>
          <a:ln w="28575">
            <a:solidFill>
              <a:schemeClr val="tx2"/>
            </a:solidFill>
          </a:ln>
        </p:spPr>
        <p:txBody>
          <a:bodyPr wrap="square" rtlCol="0">
            <a:spAutoFit/>
          </a:bodyPr>
          <a:lstStyle/>
          <a:p>
            <a:pPr algn="ctr"/>
            <a:r>
              <a:rPr lang="pt-BR" sz="4400" dirty="0" smtClean="0"/>
              <a:t>MEDIDAS NÃO ESTRUTURAIS DE COMBATE ÀS ENCHENTES URBANAS</a:t>
            </a:r>
          </a:p>
          <a:p>
            <a:pPr algn="just"/>
            <a:endParaRPr lang="pt-BR" dirty="0">
              <a:solidFill>
                <a:schemeClr val="accent6">
                  <a:lumMod val="50000"/>
                </a:schemeClr>
              </a:solidFill>
            </a:endParaRPr>
          </a:p>
          <a:p>
            <a:pPr algn="just"/>
            <a:r>
              <a:rPr lang="pt-BR" sz="4400" b="1" dirty="0" smtClean="0"/>
              <a:t>OBJETIVO PRINCIPAL: </a:t>
            </a:r>
            <a:r>
              <a:rPr lang="pt-BR" sz="4000" b="1" dirty="0" smtClean="0">
                <a:solidFill>
                  <a:schemeClr val="accent6">
                    <a:lumMod val="50000"/>
                  </a:schemeClr>
                </a:solidFill>
              </a:rPr>
              <a:t>REDUZIR O COEFICIENTE DE ESCOAMENTO SUPERFICIAL VIA AUMENTO DA CAPACIDADE DO ESPAÇO URBANO RETER UM MAIOR VOLUME DAS ÁGUAS DE CHUVA</a:t>
            </a:r>
          </a:p>
          <a:p>
            <a:pPr algn="just"/>
            <a:endParaRPr lang="pt-BR" sz="1400" dirty="0">
              <a:solidFill>
                <a:schemeClr val="accent6">
                  <a:lumMod val="50000"/>
                </a:schemeClr>
              </a:solidFill>
            </a:endParaRPr>
          </a:p>
          <a:p>
            <a:pPr algn="r"/>
            <a:r>
              <a:rPr lang="pt-BR" sz="2800" dirty="0" smtClean="0"/>
              <a:t>Geólogo Álvaro Rodrigues dos Santos</a:t>
            </a:r>
          </a:p>
          <a:p>
            <a:pPr algn="r"/>
            <a:r>
              <a:rPr lang="pt-BR" sz="2400" dirty="0" smtClean="0"/>
              <a:t>(santosalvaro@uol.com.br)</a:t>
            </a:r>
            <a:endParaRPr lang="pt-BR" sz="2400" dirty="0"/>
          </a:p>
        </p:txBody>
      </p:sp>
    </p:spTree>
    <p:extLst>
      <p:ext uri="{BB962C8B-B14F-4D97-AF65-F5344CB8AC3E}">
        <p14:creationId xmlns:p14="http://schemas.microsoft.com/office/powerpoint/2010/main" val="33758316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67544" y="1700808"/>
            <a:ext cx="8229600" cy="3600400"/>
          </a:xfrm>
          <a:ln w="28575">
            <a:solidFill>
              <a:schemeClr val="tx1"/>
            </a:solidFill>
          </a:ln>
        </p:spPr>
        <p:txBody>
          <a:bodyPr>
            <a:normAutofit/>
          </a:bodyPr>
          <a:lstStyle/>
          <a:p>
            <a:pPr marL="0" indent="0" algn="ctr">
              <a:buNone/>
            </a:pPr>
            <a:r>
              <a:rPr lang="pt-BR" sz="4800" b="1" dirty="0"/>
              <a:t>RESERVATÓRIOS DOMÉSTICOS E EMPRESARIAIS DE </a:t>
            </a:r>
            <a:r>
              <a:rPr lang="pt-BR" sz="4800" b="1" dirty="0" smtClean="0"/>
              <a:t>ACUMULAÇÃO E INFILTRAÇÃO DE ÁGUAS DE CHUVA</a:t>
            </a:r>
            <a:endParaRPr lang="pt-BR" sz="4800" b="1" dirty="0"/>
          </a:p>
        </p:txBody>
      </p:sp>
    </p:spTree>
    <p:extLst>
      <p:ext uri="{BB962C8B-B14F-4D97-AF65-F5344CB8AC3E}">
        <p14:creationId xmlns:p14="http://schemas.microsoft.com/office/powerpoint/2010/main" val="31875753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7524328" y="5461497"/>
            <a:ext cx="954681" cy="369332"/>
          </a:xfrm>
          <a:prstGeom prst="rect">
            <a:avLst/>
          </a:prstGeom>
          <a:noFill/>
        </p:spPr>
        <p:txBody>
          <a:bodyPr wrap="square" rtlCol="0">
            <a:spAutoFit/>
          </a:bodyPr>
          <a:lstStyle/>
          <a:p>
            <a:endParaRPr lang="pt-BR" dirty="0"/>
          </a:p>
        </p:txBody>
      </p:sp>
      <p:pic>
        <p:nvPicPr>
          <p:cNvPr id="2050" name="Picture 2" descr="C:\Alvaro\Enchentes\Poço ou Trincheira drenan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181496"/>
            <a:ext cx="8748810" cy="6351008"/>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7176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lvaro\Enchentes 1\DSC01741.jpg 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7654" y="2062537"/>
            <a:ext cx="6228692" cy="4671519"/>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107504" y="842880"/>
            <a:ext cx="8928992" cy="1200329"/>
          </a:xfrm>
          <a:prstGeom prst="rect">
            <a:avLst/>
          </a:prstGeom>
          <a:noFill/>
        </p:spPr>
        <p:txBody>
          <a:bodyPr wrap="square" rtlCol="0">
            <a:spAutoFit/>
          </a:bodyPr>
          <a:lstStyle/>
          <a:p>
            <a:pPr marL="285750" indent="-285750" algn="r">
              <a:buFontTx/>
              <a:buChar char="-"/>
            </a:pPr>
            <a:r>
              <a:rPr lang="pt-BR" sz="2400" dirty="0" smtClean="0"/>
              <a:t>DELIMITAÇÃO DA ÁREA</a:t>
            </a:r>
          </a:p>
          <a:p>
            <a:pPr marL="285750" indent="-285750" algn="r">
              <a:buFontTx/>
              <a:buChar char="-"/>
            </a:pPr>
            <a:r>
              <a:rPr lang="pt-BR" sz="2400" dirty="0" smtClean="0"/>
              <a:t>RETIRADA DO PISO E DO </a:t>
            </a:r>
            <a:r>
              <a:rPr lang="pt-BR" sz="2400" dirty="0" err="1" smtClean="0"/>
              <a:t>CONTRAPISO</a:t>
            </a:r>
            <a:endParaRPr lang="pt-BR" sz="2400" dirty="0" smtClean="0"/>
          </a:p>
          <a:p>
            <a:pPr marL="285750" indent="-285750" algn="r">
              <a:buFontTx/>
              <a:buChar char="-"/>
            </a:pPr>
            <a:r>
              <a:rPr lang="pt-BR" sz="2400" dirty="0" smtClean="0"/>
              <a:t>PRODUÇÃO DE ENTULHO BRUTO</a:t>
            </a:r>
            <a:endParaRPr lang="pt-BR" sz="2400" dirty="0"/>
          </a:p>
        </p:txBody>
      </p:sp>
      <p:sp>
        <p:nvSpPr>
          <p:cNvPr id="5" name="CaixaDeTexto 4"/>
          <p:cNvSpPr txBox="1"/>
          <p:nvPr/>
        </p:nvSpPr>
        <p:spPr>
          <a:xfrm>
            <a:off x="251520" y="1027545"/>
            <a:ext cx="792088" cy="830997"/>
          </a:xfrm>
          <a:prstGeom prst="rect">
            <a:avLst/>
          </a:prstGeom>
          <a:noFill/>
        </p:spPr>
        <p:txBody>
          <a:bodyPr wrap="square" rtlCol="0">
            <a:spAutoFit/>
          </a:bodyPr>
          <a:lstStyle/>
          <a:p>
            <a:pPr algn="ctr"/>
            <a:r>
              <a:rPr lang="pt-BR" sz="4800" b="1" dirty="0" smtClean="0"/>
              <a:t>1</a:t>
            </a:r>
            <a:endParaRPr lang="pt-BR" sz="4800" b="1" dirty="0"/>
          </a:p>
        </p:txBody>
      </p:sp>
      <p:sp>
        <p:nvSpPr>
          <p:cNvPr id="3" name="CaixaDeTexto 2"/>
          <p:cNvSpPr txBox="1"/>
          <p:nvPr/>
        </p:nvSpPr>
        <p:spPr>
          <a:xfrm>
            <a:off x="971600" y="196549"/>
            <a:ext cx="7200800" cy="646331"/>
          </a:xfrm>
          <a:prstGeom prst="rect">
            <a:avLst/>
          </a:prstGeom>
          <a:noFill/>
        </p:spPr>
        <p:txBody>
          <a:bodyPr wrap="square" rtlCol="0">
            <a:spAutoFit/>
          </a:bodyPr>
          <a:lstStyle/>
          <a:p>
            <a:r>
              <a:rPr lang="pt-BR" sz="3600" b="1" dirty="0" smtClean="0"/>
              <a:t>TRINCHEIRAS E POÇOS DRENANTES</a:t>
            </a:r>
            <a:endParaRPr lang="pt-BR" sz="3600" b="1" dirty="0"/>
          </a:p>
        </p:txBody>
      </p:sp>
    </p:spTree>
    <p:extLst>
      <p:ext uri="{BB962C8B-B14F-4D97-AF65-F5344CB8AC3E}">
        <p14:creationId xmlns:p14="http://schemas.microsoft.com/office/powerpoint/2010/main" val="22400593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lvaro\Enchentes 1\DSC01745.jpg 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441478"/>
            <a:ext cx="6984776" cy="5238582"/>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1259632" y="260648"/>
            <a:ext cx="7560840" cy="1107996"/>
          </a:xfrm>
          <a:prstGeom prst="rect">
            <a:avLst/>
          </a:prstGeom>
          <a:noFill/>
        </p:spPr>
        <p:txBody>
          <a:bodyPr wrap="square" rtlCol="0">
            <a:spAutoFit/>
          </a:bodyPr>
          <a:lstStyle/>
          <a:p>
            <a:pPr algn="r"/>
            <a:r>
              <a:rPr lang="pt-BR" sz="2400" dirty="0" smtClean="0"/>
              <a:t>- ESCAVAÇÃO EM ANDAMENTO </a:t>
            </a:r>
          </a:p>
          <a:p>
            <a:pPr marL="342900" indent="-342900" algn="r">
              <a:buFontTx/>
              <a:buChar char="-"/>
            </a:pPr>
            <a:r>
              <a:rPr lang="pt-BR" sz="2400" dirty="0" smtClean="0"/>
              <a:t>ENTULHO BRUTO ACUMULADO</a:t>
            </a:r>
          </a:p>
          <a:p>
            <a:pPr algn="r"/>
            <a:r>
              <a:rPr lang="pt-BR" dirty="0" smtClean="0"/>
              <a:t>Largura: ~ 0,60m	      </a:t>
            </a:r>
            <a:r>
              <a:rPr lang="pt-BR" dirty="0" err="1" smtClean="0"/>
              <a:t>comprim</a:t>
            </a:r>
            <a:r>
              <a:rPr lang="pt-BR" dirty="0" smtClean="0"/>
              <a:t>:  ~2,40m   	</a:t>
            </a:r>
            <a:r>
              <a:rPr lang="pt-BR" dirty="0" err="1" smtClean="0"/>
              <a:t>profund</a:t>
            </a:r>
            <a:r>
              <a:rPr lang="pt-BR" dirty="0" smtClean="0"/>
              <a:t>: ~ 0,80m</a:t>
            </a:r>
            <a:endParaRPr lang="pt-BR" dirty="0"/>
          </a:p>
        </p:txBody>
      </p:sp>
      <p:sp>
        <p:nvSpPr>
          <p:cNvPr id="5" name="CaixaDeTexto 4"/>
          <p:cNvSpPr txBox="1"/>
          <p:nvPr/>
        </p:nvSpPr>
        <p:spPr>
          <a:xfrm>
            <a:off x="323528" y="260648"/>
            <a:ext cx="792088" cy="830997"/>
          </a:xfrm>
          <a:prstGeom prst="rect">
            <a:avLst/>
          </a:prstGeom>
          <a:noFill/>
        </p:spPr>
        <p:txBody>
          <a:bodyPr wrap="square" rtlCol="0">
            <a:spAutoFit/>
          </a:bodyPr>
          <a:lstStyle/>
          <a:p>
            <a:r>
              <a:rPr lang="pt-BR" sz="4800" b="1" dirty="0" smtClean="0"/>
              <a:t>2</a:t>
            </a:r>
            <a:endParaRPr lang="pt-BR" sz="4800" b="1" dirty="0"/>
          </a:p>
        </p:txBody>
      </p:sp>
    </p:spTree>
    <p:extLst>
      <p:ext uri="{BB962C8B-B14F-4D97-AF65-F5344CB8AC3E}">
        <p14:creationId xmlns:p14="http://schemas.microsoft.com/office/powerpoint/2010/main" val="15685858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Alvaro\Enchentes 1\DSC01750.jpg 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369159"/>
            <a:ext cx="7200800" cy="540060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2123728" y="404664"/>
            <a:ext cx="6696744" cy="830997"/>
          </a:xfrm>
          <a:prstGeom prst="rect">
            <a:avLst/>
          </a:prstGeom>
          <a:noFill/>
        </p:spPr>
        <p:txBody>
          <a:bodyPr wrap="square" rtlCol="0">
            <a:spAutoFit/>
          </a:bodyPr>
          <a:lstStyle/>
          <a:p>
            <a:pPr algn="r"/>
            <a:r>
              <a:rPr lang="pt-BR" sz="2400" dirty="0" smtClean="0"/>
              <a:t>- PREENCHENDO A ESCAVAÇÃO COM O ENTULHO BRUTO GRAÚDO</a:t>
            </a:r>
            <a:endParaRPr lang="pt-BR" sz="2400" dirty="0"/>
          </a:p>
        </p:txBody>
      </p:sp>
      <p:sp>
        <p:nvSpPr>
          <p:cNvPr id="5" name="CaixaDeTexto 4"/>
          <p:cNvSpPr txBox="1"/>
          <p:nvPr/>
        </p:nvSpPr>
        <p:spPr>
          <a:xfrm>
            <a:off x="107504" y="260648"/>
            <a:ext cx="720080" cy="830997"/>
          </a:xfrm>
          <a:prstGeom prst="rect">
            <a:avLst/>
          </a:prstGeom>
          <a:noFill/>
        </p:spPr>
        <p:txBody>
          <a:bodyPr wrap="square" rtlCol="0">
            <a:spAutoFit/>
          </a:bodyPr>
          <a:lstStyle/>
          <a:p>
            <a:r>
              <a:rPr lang="pt-BR" sz="4800" b="1" dirty="0" smtClean="0"/>
              <a:t>3</a:t>
            </a:r>
            <a:endParaRPr lang="pt-BR" sz="4800" b="1" dirty="0"/>
          </a:p>
        </p:txBody>
      </p:sp>
    </p:spTree>
    <p:extLst>
      <p:ext uri="{BB962C8B-B14F-4D97-AF65-F5344CB8AC3E}">
        <p14:creationId xmlns:p14="http://schemas.microsoft.com/office/powerpoint/2010/main" val="8082333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Alvaro\Enchentes 1\DSC01776.jpg 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052575"/>
            <a:ext cx="7552863" cy="5664647"/>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1115616" y="332656"/>
            <a:ext cx="7848872" cy="461665"/>
          </a:xfrm>
          <a:prstGeom prst="rect">
            <a:avLst/>
          </a:prstGeom>
          <a:noFill/>
        </p:spPr>
        <p:txBody>
          <a:bodyPr wrap="square" rtlCol="0">
            <a:spAutoFit/>
          </a:bodyPr>
          <a:lstStyle/>
          <a:p>
            <a:pPr algn="r"/>
            <a:r>
              <a:rPr lang="pt-BR" sz="2400" dirty="0" smtClean="0"/>
              <a:t>- CORTANDO A MANTA </a:t>
            </a:r>
            <a:r>
              <a:rPr lang="pt-BR" sz="2400" dirty="0" err="1" smtClean="0"/>
              <a:t>GEOTEXTIL</a:t>
            </a:r>
            <a:r>
              <a:rPr lang="pt-BR" sz="2400" dirty="0" smtClean="0"/>
              <a:t> NO TAMANHO ADEQUADO</a:t>
            </a:r>
            <a:endParaRPr lang="pt-BR" sz="2400" dirty="0"/>
          </a:p>
        </p:txBody>
      </p:sp>
      <p:sp>
        <p:nvSpPr>
          <p:cNvPr id="5" name="CaixaDeTexto 4"/>
          <p:cNvSpPr txBox="1"/>
          <p:nvPr/>
        </p:nvSpPr>
        <p:spPr>
          <a:xfrm>
            <a:off x="395536" y="202641"/>
            <a:ext cx="576064" cy="830997"/>
          </a:xfrm>
          <a:prstGeom prst="rect">
            <a:avLst/>
          </a:prstGeom>
          <a:noFill/>
        </p:spPr>
        <p:txBody>
          <a:bodyPr wrap="square" rtlCol="0">
            <a:spAutoFit/>
          </a:bodyPr>
          <a:lstStyle/>
          <a:p>
            <a:r>
              <a:rPr lang="pt-BR" sz="4800" b="1" dirty="0" smtClean="0"/>
              <a:t>4</a:t>
            </a:r>
            <a:endParaRPr lang="pt-BR" sz="4800" b="1" dirty="0"/>
          </a:p>
        </p:txBody>
      </p:sp>
    </p:spTree>
    <p:extLst>
      <p:ext uri="{BB962C8B-B14F-4D97-AF65-F5344CB8AC3E}">
        <p14:creationId xmlns:p14="http://schemas.microsoft.com/office/powerpoint/2010/main" val="4749538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31420" y="14001"/>
            <a:ext cx="8496944" cy="523220"/>
          </a:xfrm>
          <a:prstGeom prst="rect">
            <a:avLst/>
          </a:prstGeom>
          <a:noFill/>
        </p:spPr>
        <p:txBody>
          <a:bodyPr wrap="square" rtlCol="0">
            <a:spAutoFit/>
          </a:bodyPr>
          <a:lstStyle/>
          <a:p>
            <a:pPr algn="ctr"/>
            <a:r>
              <a:rPr lang="pt-BR" sz="2800" dirty="0" smtClean="0"/>
              <a:t>SOBRE O PAPEL DAS MANTAS DE </a:t>
            </a:r>
            <a:r>
              <a:rPr lang="pt-BR" sz="2800" dirty="0" err="1" smtClean="0"/>
              <a:t>GEOTEXTIL</a:t>
            </a:r>
            <a:r>
              <a:rPr lang="pt-BR" sz="2800" dirty="0" smtClean="0"/>
              <a:t> NO SISTEMA</a:t>
            </a:r>
            <a:endParaRPr lang="pt-BR" sz="2800" dirty="0"/>
          </a:p>
        </p:txBody>
      </p:sp>
      <p:sp>
        <p:nvSpPr>
          <p:cNvPr id="5" name="CaixaDeTexto 4"/>
          <p:cNvSpPr txBox="1"/>
          <p:nvPr/>
        </p:nvSpPr>
        <p:spPr>
          <a:xfrm>
            <a:off x="107504" y="692696"/>
            <a:ext cx="8928992" cy="5632311"/>
          </a:xfrm>
          <a:prstGeom prst="rect">
            <a:avLst/>
          </a:prstGeom>
          <a:noFill/>
          <a:ln w="28575">
            <a:solidFill>
              <a:schemeClr val="tx1"/>
            </a:solidFill>
          </a:ln>
        </p:spPr>
        <p:txBody>
          <a:bodyPr wrap="square" rtlCol="0">
            <a:spAutoFit/>
          </a:bodyPr>
          <a:lstStyle/>
          <a:p>
            <a:pPr algn="just"/>
            <a:r>
              <a:rPr lang="pt-BR" sz="2400" dirty="0"/>
              <a:t>A manta </a:t>
            </a:r>
            <a:r>
              <a:rPr lang="pt-BR" sz="2400" dirty="0" err="1"/>
              <a:t>geotextil</a:t>
            </a:r>
            <a:r>
              <a:rPr lang="pt-BR" sz="2400" dirty="0"/>
              <a:t> </a:t>
            </a:r>
            <a:r>
              <a:rPr lang="pt-BR" sz="2400" dirty="0" smtClean="0"/>
              <a:t> </a:t>
            </a:r>
            <a:r>
              <a:rPr lang="pt-BR" sz="2400" dirty="0"/>
              <a:t>é totalmente permeável, mas filtra finos. Assim, a manta que fica entre o entulho e a brita se presta a não permitir que </a:t>
            </a:r>
            <a:r>
              <a:rPr lang="pt-BR" sz="2400" dirty="0" smtClean="0"/>
              <a:t>o pedrisco possa </a:t>
            </a:r>
            <a:r>
              <a:rPr lang="pt-BR" sz="2400" dirty="0"/>
              <a:t>migrar para o interior dos vazios do entulho. </a:t>
            </a:r>
            <a:endParaRPr lang="pt-BR" sz="2400" dirty="0" smtClean="0"/>
          </a:p>
          <a:p>
            <a:pPr algn="just"/>
            <a:r>
              <a:rPr lang="pt-BR" sz="2400" dirty="0" smtClean="0"/>
              <a:t>Já </a:t>
            </a:r>
            <a:r>
              <a:rPr lang="pt-BR" sz="2400" dirty="0"/>
              <a:t>a manta </a:t>
            </a:r>
            <a:r>
              <a:rPr lang="pt-BR" sz="2400" dirty="0" smtClean="0"/>
              <a:t>superior, que </a:t>
            </a:r>
            <a:r>
              <a:rPr lang="pt-BR" sz="2400" dirty="0"/>
              <a:t>fica entre a brita e as peças </a:t>
            </a:r>
            <a:r>
              <a:rPr lang="pt-BR" sz="2400" dirty="0" smtClean="0"/>
              <a:t>vazadas, presta-se </a:t>
            </a:r>
            <a:r>
              <a:rPr lang="pt-BR" sz="2400" dirty="0"/>
              <a:t>a reter o material fino (</a:t>
            </a:r>
            <a:r>
              <a:rPr lang="pt-BR" sz="2400" dirty="0" smtClean="0"/>
              <a:t>silto-argiloso,  poeira, cinzas... ) </a:t>
            </a:r>
            <a:r>
              <a:rPr lang="pt-BR" sz="2400" dirty="0"/>
              <a:t>que porventura se deposite </a:t>
            </a:r>
            <a:r>
              <a:rPr lang="pt-BR" sz="2400" dirty="0" smtClean="0"/>
              <a:t>em superfície, </a:t>
            </a:r>
            <a:r>
              <a:rPr lang="pt-BR" sz="2400" dirty="0"/>
              <a:t>evitando assim que ele migre para o fundo </a:t>
            </a:r>
            <a:r>
              <a:rPr lang="pt-BR" sz="2400" dirty="0" smtClean="0"/>
              <a:t>e, por </a:t>
            </a:r>
            <a:r>
              <a:rPr lang="pt-BR" sz="2400" dirty="0" err="1" smtClean="0"/>
              <a:t>colmatação</a:t>
            </a:r>
            <a:r>
              <a:rPr lang="pt-BR" sz="2400" dirty="0" smtClean="0"/>
              <a:t>, venha a reduzir </a:t>
            </a:r>
            <a:r>
              <a:rPr lang="pt-BR" sz="2400" dirty="0"/>
              <a:t>a permeabilidade do sistema.</a:t>
            </a:r>
          </a:p>
          <a:p>
            <a:pPr algn="just"/>
            <a:r>
              <a:rPr lang="pt-BR" sz="2400" dirty="0"/>
              <a:t>As mantas também </a:t>
            </a:r>
            <a:r>
              <a:rPr lang="pt-BR" sz="2400" dirty="0" smtClean="0"/>
              <a:t>propiciam uma boa </a:t>
            </a:r>
            <a:r>
              <a:rPr lang="pt-BR" sz="2400" dirty="0"/>
              <a:t>armação </a:t>
            </a:r>
            <a:r>
              <a:rPr lang="pt-BR" sz="2400" dirty="0" smtClean="0"/>
              <a:t>estrutural no </a:t>
            </a:r>
            <a:r>
              <a:rPr lang="pt-BR" sz="2400" dirty="0"/>
              <a:t>sistema geral </a:t>
            </a:r>
            <a:r>
              <a:rPr lang="pt-BR" sz="2400" dirty="0" smtClean="0"/>
              <a:t>entulho/brita/peças, facilitando a boa fixação dessas últimas.</a:t>
            </a:r>
          </a:p>
          <a:p>
            <a:pPr algn="just"/>
            <a:endParaRPr lang="pt-BR" sz="2400" dirty="0"/>
          </a:p>
          <a:p>
            <a:pPr algn="just"/>
            <a:r>
              <a:rPr lang="pt-BR" sz="2400" u="sng" dirty="0" smtClean="0"/>
              <a:t>MANUTENÇÃO</a:t>
            </a:r>
            <a:r>
              <a:rPr lang="pt-BR" sz="2400" dirty="0" smtClean="0"/>
              <a:t> – É recomendável  promover uma manutenção </a:t>
            </a:r>
            <a:r>
              <a:rPr lang="pt-BR" sz="2400" dirty="0"/>
              <a:t>anual ou bianual para substituição ou lavagem/recuperação da manta </a:t>
            </a:r>
            <a:r>
              <a:rPr lang="pt-BR" sz="2400" dirty="0" smtClean="0"/>
              <a:t>superior</a:t>
            </a:r>
            <a:r>
              <a:rPr lang="pt-BR" sz="2400" dirty="0"/>
              <a:t>, mantendo assim o sistema sempre perfeitamente permeável</a:t>
            </a:r>
            <a:r>
              <a:rPr lang="pt-BR" sz="2400" dirty="0" smtClean="0"/>
              <a:t>. A operação para tanto é prática e simples.</a:t>
            </a:r>
            <a:endParaRPr lang="pt-BR" sz="2400" dirty="0"/>
          </a:p>
        </p:txBody>
      </p:sp>
    </p:spTree>
    <p:extLst>
      <p:ext uri="{BB962C8B-B14F-4D97-AF65-F5344CB8AC3E}">
        <p14:creationId xmlns:p14="http://schemas.microsoft.com/office/powerpoint/2010/main" val="3497319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Alvaro\Enchentes 1\DSC01752.jpg 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395500"/>
            <a:ext cx="7056784" cy="5292588"/>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2123728" y="188640"/>
            <a:ext cx="6408712" cy="1200329"/>
          </a:xfrm>
          <a:prstGeom prst="rect">
            <a:avLst/>
          </a:prstGeom>
          <a:noFill/>
        </p:spPr>
        <p:txBody>
          <a:bodyPr wrap="square" rtlCol="0">
            <a:spAutoFit/>
          </a:bodyPr>
          <a:lstStyle/>
          <a:p>
            <a:pPr marL="285750" indent="-285750" algn="r">
              <a:buFontTx/>
              <a:buChar char="-"/>
            </a:pPr>
            <a:r>
              <a:rPr lang="pt-BR" sz="2400" dirty="0" smtClean="0"/>
              <a:t>SOBRE O ENTULHO A MANTA DE </a:t>
            </a:r>
            <a:r>
              <a:rPr lang="pt-BR" sz="2400" dirty="0" err="1" smtClean="0"/>
              <a:t>GEOTEXTIL</a:t>
            </a:r>
            <a:endParaRPr lang="pt-BR" sz="2400" dirty="0" smtClean="0"/>
          </a:p>
          <a:p>
            <a:pPr marL="285750" indent="-285750" algn="r">
              <a:buFontTx/>
              <a:buChar char="-"/>
            </a:pPr>
            <a:r>
              <a:rPr lang="pt-BR" sz="2400" dirty="0" smtClean="0"/>
              <a:t>ESPALHAR E NIVELAR A BRITA SOBRE A MANTA</a:t>
            </a:r>
          </a:p>
          <a:p>
            <a:pPr marL="285750" indent="-285750" algn="r">
              <a:buFontTx/>
              <a:buChar char="-"/>
            </a:pPr>
            <a:r>
              <a:rPr lang="pt-BR" sz="2400" dirty="0" smtClean="0"/>
              <a:t>USAR A BRITA ZERO (PEDRISCO) LIMPA</a:t>
            </a:r>
            <a:endParaRPr lang="pt-BR" sz="2400" dirty="0"/>
          </a:p>
        </p:txBody>
      </p:sp>
      <p:sp>
        <p:nvSpPr>
          <p:cNvPr id="6" name="CaixaDeTexto 5"/>
          <p:cNvSpPr txBox="1"/>
          <p:nvPr/>
        </p:nvSpPr>
        <p:spPr>
          <a:xfrm>
            <a:off x="256215" y="216277"/>
            <a:ext cx="576064" cy="830997"/>
          </a:xfrm>
          <a:prstGeom prst="rect">
            <a:avLst/>
          </a:prstGeom>
          <a:noFill/>
        </p:spPr>
        <p:txBody>
          <a:bodyPr wrap="square" rtlCol="0">
            <a:spAutoFit/>
          </a:bodyPr>
          <a:lstStyle/>
          <a:p>
            <a:r>
              <a:rPr lang="pt-BR" sz="4800" dirty="0" smtClean="0"/>
              <a:t>5</a:t>
            </a:r>
            <a:endParaRPr lang="pt-BR" sz="4800" dirty="0"/>
          </a:p>
        </p:txBody>
      </p:sp>
    </p:spTree>
    <p:extLst>
      <p:ext uri="{BB962C8B-B14F-4D97-AF65-F5344CB8AC3E}">
        <p14:creationId xmlns:p14="http://schemas.microsoft.com/office/powerpoint/2010/main" val="26461294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Alvaro\Enchentes 1\DSC01754.jpg 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392" y="1433170"/>
            <a:ext cx="7025225" cy="5268919"/>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1547664" y="404664"/>
            <a:ext cx="7056784" cy="830997"/>
          </a:xfrm>
          <a:prstGeom prst="rect">
            <a:avLst/>
          </a:prstGeom>
          <a:noFill/>
        </p:spPr>
        <p:txBody>
          <a:bodyPr wrap="square" rtlCol="0">
            <a:spAutoFit/>
          </a:bodyPr>
          <a:lstStyle/>
          <a:p>
            <a:pPr algn="r"/>
            <a:r>
              <a:rPr lang="pt-BR" dirty="0" smtClean="0"/>
              <a:t>- </a:t>
            </a:r>
            <a:r>
              <a:rPr lang="pt-BR" sz="2400" dirty="0" smtClean="0"/>
              <a:t>A MANTA SOBRE O ENTULHO E A BRITA SENDO ESPALHADA E NIVELADA SOBRE A MANTA</a:t>
            </a:r>
            <a:endParaRPr lang="pt-BR" dirty="0"/>
          </a:p>
        </p:txBody>
      </p:sp>
      <p:sp>
        <p:nvSpPr>
          <p:cNvPr id="5" name="CaixaDeTexto 4"/>
          <p:cNvSpPr txBox="1"/>
          <p:nvPr/>
        </p:nvSpPr>
        <p:spPr>
          <a:xfrm>
            <a:off x="395536" y="260648"/>
            <a:ext cx="864096" cy="830997"/>
          </a:xfrm>
          <a:prstGeom prst="rect">
            <a:avLst/>
          </a:prstGeom>
          <a:noFill/>
        </p:spPr>
        <p:txBody>
          <a:bodyPr wrap="square" rtlCol="0">
            <a:spAutoFit/>
          </a:bodyPr>
          <a:lstStyle/>
          <a:p>
            <a:r>
              <a:rPr lang="pt-BR" sz="4800" b="1" dirty="0" smtClean="0"/>
              <a:t>6</a:t>
            </a:r>
            <a:endParaRPr lang="pt-BR" sz="4800" b="1" dirty="0"/>
          </a:p>
        </p:txBody>
      </p:sp>
    </p:spTree>
    <p:extLst>
      <p:ext uri="{BB962C8B-B14F-4D97-AF65-F5344CB8AC3E}">
        <p14:creationId xmlns:p14="http://schemas.microsoft.com/office/powerpoint/2010/main" val="35549654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Alvaro\Enchentes 1\DSC01748.jpg 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333337"/>
            <a:ext cx="6877248" cy="5157936"/>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2123728" y="260648"/>
            <a:ext cx="6120680" cy="830997"/>
          </a:xfrm>
          <a:prstGeom prst="rect">
            <a:avLst/>
          </a:prstGeom>
          <a:noFill/>
        </p:spPr>
        <p:txBody>
          <a:bodyPr wrap="square" rtlCol="0">
            <a:spAutoFit/>
          </a:bodyPr>
          <a:lstStyle/>
          <a:p>
            <a:pPr algn="r"/>
            <a:r>
              <a:rPr lang="pt-BR" dirty="0" smtClean="0"/>
              <a:t>- </a:t>
            </a:r>
            <a:r>
              <a:rPr lang="pt-BR" sz="2400" dirty="0" smtClean="0"/>
              <a:t>DETALHE DAS PEÇAS DE CONCRETO VAZADAS, TIPO PISO-GRAMA</a:t>
            </a:r>
            <a:endParaRPr lang="pt-BR" dirty="0"/>
          </a:p>
        </p:txBody>
      </p:sp>
      <p:sp>
        <p:nvSpPr>
          <p:cNvPr id="5" name="CaixaDeTexto 4"/>
          <p:cNvSpPr txBox="1"/>
          <p:nvPr/>
        </p:nvSpPr>
        <p:spPr>
          <a:xfrm>
            <a:off x="395536" y="260647"/>
            <a:ext cx="720080" cy="830997"/>
          </a:xfrm>
          <a:prstGeom prst="rect">
            <a:avLst/>
          </a:prstGeom>
          <a:noFill/>
        </p:spPr>
        <p:txBody>
          <a:bodyPr wrap="square" rtlCol="0">
            <a:spAutoFit/>
          </a:bodyPr>
          <a:lstStyle/>
          <a:p>
            <a:r>
              <a:rPr lang="pt-BR" sz="4800" b="1" dirty="0" smtClean="0"/>
              <a:t>7</a:t>
            </a:r>
            <a:endParaRPr lang="pt-BR" sz="4800" b="1" dirty="0"/>
          </a:p>
        </p:txBody>
      </p:sp>
    </p:spTree>
    <p:extLst>
      <p:ext uri="{BB962C8B-B14F-4D97-AF65-F5344CB8AC3E}">
        <p14:creationId xmlns:p14="http://schemas.microsoft.com/office/powerpoint/2010/main" val="12955467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598488" y="725488"/>
            <a:ext cx="7772400" cy="1030287"/>
          </a:xfrm>
        </p:spPr>
        <p:txBody>
          <a:bodyPr>
            <a:normAutofit/>
          </a:bodyPr>
          <a:lstStyle/>
          <a:p>
            <a:r>
              <a:rPr lang="pt-BR" altLang="pt-BR" sz="2400" b="1" dirty="0" smtClean="0">
                <a:solidFill>
                  <a:schemeClr val="tx1"/>
                </a:solidFill>
                <a:latin typeface="Tahoma" pitchFamily="34" charset="0"/>
              </a:rPr>
              <a:t>EQUAÇÃO BÁSICA DAS ENCHENTES URBANAS</a:t>
            </a:r>
          </a:p>
        </p:txBody>
      </p:sp>
      <p:sp>
        <p:nvSpPr>
          <p:cNvPr id="50179" name="Text Box 5"/>
          <p:cNvSpPr txBox="1">
            <a:spLocks noChangeArrowheads="1"/>
          </p:cNvSpPr>
          <p:nvPr/>
        </p:nvSpPr>
        <p:spPr bwMode="auto">
          <a:xfrm>
            <a:off x="479425" y="2320925"/>
            <a:ext cx="8286750" cy="255587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50000"/>
              </a:spcBef>
              <a:buFontTx/>
              <a:buNone/>
            </a:pPr>
            <a:r>
              <a:rPr lang="pt-BR" altLang="pt-BR" b="1" dirty="0">
                <a:solidFill>
                  <a:srgbClr val="006600"/>
                </a:solidFill>
              </a:rPr>
              <a:t>Volumes crescentemente maiores de água, em tempos sucessivamente menores, sendo escoados para drenagens naturais e construídas progressivamente incapazes de lhes dar vazão.</a:t>
            </a:r>
          </a:p>
        </p:txBody>
      </p:sp>
    </p:spTree>
    <p:extLst>
      <p:ext uri="{BB962C8B-B14F-4D97-AF65-F5344CB8AC3E}">
        <p14:creationId xmlns:p14="http://schemas.microsoft.com/office/powerpoint/2010/main" val="39076944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Alvaro\Enchentes 1\DSC01755.jpg 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215" y="1647618"/>
            <a:ext cx="6756145" cy="5067109"/>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1835696" y="0"/>
            <a:ext cx="7200800" cy="1569660"/>
          </a:xfrm>
          <a:prstGeom prst="rect">
            <a:avLst/>
          </a:prstGeom>
          <a:noFill/>
        </p:spPr>
        <p:txBody>
          <a:bodyPr wrap="square" rtlCol="0">
            <a:spAutoFit/>
          </a:bodyPr>
          <a:lstStyle/>
          <a:p>
            <a:pPr marL="342900" indent="-342900">
              <a:buFontTx/>
              <a:buChar char="-"/>
            </a:pPr>
            <a:r>
              <a:rPr lang="pt-BR" sz="2400" dirty="0" smtClean="0"/>
              <a:t>NIVELADA A COBERTURA DE BRITA</a:t>
            </a:r>
          </a:p>
          <a:p>
            <a:pPr marL="342900" indent="-342900">
              <a:buFontTx/>
              <a:buChar char="-"/>
            </a:pPr>
            <a:r>
              <a:rPr lang="pt-BR" sz="2400" dirty="0" smtClean="0"/>
              <a:t>RECOBERTA A BRITA COM MANTA </a:t>
            </a:r>
            <a:r>
              <a:rPr lang="pt-BR" sz="2400" dirty="0" err="1" smtClean="0"/>
              <a:t>GEOTEXTIL</a:t>
            </a:r>
            <a:endParaRPr lang="pt-BR" sz="2400" dirty="0" smtClean="0"/>
          </a:p>
          <a:p>
            <a:pPr marL="342900" indent="-342900">
              <a:buFontTx/>
              <a:buChar char="-"/>
            </a:pPr>
            <a:r>
              <a:rPr lang="pt-BR" sz="2400" dirty="0" smtClean="0"/>
              <a:t>INICIADA A COLOCAÇÃO E AJUSTAMENTO DAS PEÇAS DIRETAMENTE SOBRE A MANTA</a:t>
            </a:r>
            <a:endParaRPr lang="pt-BR" sz="2400" dirty="0"/>
          </a:p>
        </p:txBody>
      </p:sp>
      <p:sp>
        <p:nvSpPr>
          <p:cNvPr id="5" name="CaixaDeTexto 4"/>
          <p:cNvSpPr txBox="1"/>
          <p:nvPr/>
        </p:nvSpPr>
        <p:spPr>
          <a:xfrm>
            <a:off x="323528" y="301296"/>
            <a:ext cx="576064" cy="830997"/>
          </a:xfrm>
          <a:prstGeom prst="rect">
            <a:avLst/>
          </a:prstGeom>
          <a:noFill/>
        </p:spPr>
        <p:txBody>
          <a:bodyPr wrap="square" rtlCol="0">
            <a:spAutoFit/>
          </a:bodyPr>
          <a:lstStyle/>
          <a:p>
            <a:r>
              <a:rPr lang="pt-BR" sz="4800" b="1" dirty="0" smtClean="0"/>
              <a:t>8</a:t>
            </a:r>
            <a:endParaRPr lang="pt-BR" sz="4800" b="1" dirty="0"/>
          </a:p>
        </p:txBody>
      </p:sp>
    </p:spTree>
    <p:extLst>
      <p:ext uri="{BB962C8B-B14F-4D97-AF65-F5344CB8AC3E}">
        <p14:creationId xmlns:p14="http://schemas.microsoft.com/office/powerpoint/2010/main" val="6876674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Alvaro\Enchentes 1\DSC01756.jpg 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712" y="1287344"/>
            <a:ext cx="7104981" cy="5328736"/>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971600" y="87015"/>
            <a:ext cx="7992888" cy="1200329"/>
          </a:xfrm>
          <a:prstGeom prst="rect">
            <a:avLst/>
          </a:prstGeom>
          <a:noFill/>
        </p:spPr>
        <p:txBody>
          <a:bodyPr wrap="square" rtlCol="0">
            <a:spAutoFit/>
          </a:bodyPr>
          <a:lstStyle/>
          <a:p>
            <a:pPr marL="342900" indent="-342900" algn="r">
              <a:buFontTx/>
              <a:buChar char="-"/>
            </a:pPr>
            <a:r>
              <a:rPr lang="pt-BR" sz="2400" dirty="0" smtClean="0"/>
              <a:t>FINALIZANDO O ASSENTAMENTO DAS PEÇAS</a:t>
            </a:r>
          </a:p>
          <a:p>
            <a:pPr marL="285750" indent="-285750" algn="r">
              <a:buFontTx/>
              <a:buChar char="-"/>
            </a:pPr>
            <a:r>
              <a:rPr lang="pt-BR" sz="2400" dirty="0" smtClean="0"/>
              <a:t>O NÍVEL SUPERIOR DAS PEÇAS DEVERÁ FICAR AO MENOS 0,5cm ABAIXO DO NÍVEL DO PISO ORIGINAL</a:t>
            </a:r>
            <a:endParaRPr lang="pt-BR" dirty="0"/>
          </a:p>
        </p:txBody>
      </p:sp>
      <p:sp>
        <p:nvSpPr>
          <p:cNvPr id="5" name="CaixaDeTexto 4"/>
          <p:cNvSpPr txBox="1"/>
          <p:nvPr/>
        </p:nvSpPr>
        <p:spPr>
          <a:xfrm>
            <a:off x="323528" y="364013"/>
            <a:ext cx="432048" cy="830997"/>
          </a:xfrm>
          <a:prstGeom prst="rect">
            <a:avLst/>
          </a:prstGeom>
          <a:noFill/>
        </p:spPr>
        <p:txBody>
          <a:bodyPr wrap="square" rtlCol="0">
            <a:spAutoFit/>
          </a:bodyPr>
          <a:lstStyle/>
          <a:p>
            <a:r>
              <a:rPr lang="pt-BR" sz="4800" b="1" dirty="0" smtClean="0"/>
              <a:t>9</a:t>
            </a:r>
            <a:endParaRPr lang="pt-BR" sz="4800" b="1" dirty="0"/>
          </a:p>
        </p:txBody>
      </p:sp>
    </p:spTree>
    <p:extLst>
      <p:ext uri="{BB962C8B-B14F-4D97-AF65-F5344CB8AC3E}">
        <p14:creationId xmlns:p14="http://schemas.microsoft.com/office/powerpoint/2010/main" val="6767620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Alvaro\Enchentes 1\DSC01777.jpg 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294681"/>
            <a:ext cx="5400600" cy="5432747"/>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827584" y="0"/>
            <a:ext cx="8316416" cy="1200329"/>
          </a:xfrm>
          <a:prstGeom prst="rect">
            <a:avLst/>
          </a:prstGeom>
          <a:noFill/>
        </p:spPr>
        <p:txBody>
          <a:bodyPr wrap="square" rtlCol="0">
            <a:spAutoFit/>
          </a:bodyPr>
          <a:lstStyle/>
          <a:p>
            <a:pPr marL="342900" indent="-342900">
              <a:buFontTx/>
              <a:buChar char="-"/>
            </a:pPr>
            <a:r>
              <a:rPr lang="pt-BR" sz="2400" dirty="0" smtClean="0"/>
              <a:t>DETALHE DA PEÇA JÁ ASSENTADA</a:t>
            </a:r>
          </a:p>
          <a:p>
            <a:r>
              <a:rPr lang="pt-BR" sz="2400" dirty="0" smtClean="0"/>
              <a:t>- OS ORIFÍCIOS PODERÃO RECEBER ALGUM SUBSTRATO GRANULAR PERMEÁVEL, p.e. </a:t>
            </a:r>
            <a:r>
              <a:rPr lang="pt-BR" sz="2400" dirty="0" err="1" smtClean="0"/>
              <a:t>VERMICULITA</a:t>
            </a:r>
            <a:r>
              <a:rPr lang="pt-BR" sz="2400" dirty="0" smtClean="0"/>
              <a:t>, E PLANTIO VEGETAL</a:t>
            </a:r>
            <a:endParaRPr lang="pt-BR" sz="2400" dirty="0"/>
          </a:p>
        </p:txBody>
      </p:sp>
      <p:sp>
        <p:nvSpPr>
          <p:cNvPr id="5" name="CaixaDeTexto 4"/>
          <p:cNvSpPr txBox="1"/>
          <p:nvPr/>
        </p:nvSpPr>
        <p:spPr>
          <a:xfrm>
            <a:off x="0" y="332656"/>
            <a:ext cx="971600" cy="830997"/>
          </a:xfrm>
          <a:prstGeom prst="rect">
            <a:avLst/>
          </a:prstGeom>
          <a:noFill/>
        </p:spPr>
        <p:txBody>
          <a:bodyPr wrap="square" rtlCol="0">
            <a:spAutoFit/>
          </a:bodyPr>
          <a:lstStyle/>
          <a:p>
            <a:r>
              <a:rPr lang="pt-BR" sz="4800" b="1" dirty="0" smtClean="0"/>
              <a:t>10</a:t>
            </a:r>
            <a:endParaRPr lang="pt-BR" sz="4800" b="1" dirty="0"/>
          </a:p>
        </p:txBody>
      </p:sp>
    </p:spTree>
    <p:extLst>
      <p:ext uri="{BB962C8B-B14F-4D97-AF65-F5344CB8AC3E}">
        <p14:creationId xmlns:p14="http://schemas.microsoft.com/office/powerpoint/2010/main" val="31800100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Alvaro\Enchentes 1\DSC01766.jpg 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052736"/>
            <a:ext cx="7609813" cy="570736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1691680" y="87110"/>
            <a:ext cx="5061645" cy="584775"/>
          </a:xfrm>
          <a:prstGeom prst="rect">
            <a:avLst/>
          </a:prstGeom>
          <a:noFill/>
        </p:spPr>
        <p:txBody>
          <a:bodyPr wrap="square" rtlCol="0">
            <a:spAutoFit/>
          </a:bodyPr>
          <a:lstStyle/>
          <a:p>
            <a:pPr algn="ctr"/>
            <a:r>
              <a:rPr lang="pt-BR" sz="3200" dirty="0" smtClean="0"/>
              <a:t>SERVIÇO CONCLUÍDO</a:t>
            </a:r>
            <a:endParaRPr lang="pt-BR" sz="3200" dirty="0"/>
          </a:p>
        </p:txBody>
      </p:sp>
      <p:sp>
        <p:nvSpPr>
          <p:cNvPr id="5" name="CaixaDeTexto 4"/>
          <p:cNvSpPr txBox="1"/>
          <p:nvPr/>
        </p:nvSpPr>
        <p:spPr>
          <a:xfrm>
            <a:off x="251520" y="317942"/>
            <a:ext cx="1008112" cy="830997"/>
          </a:xfrm>
          <a:prstGeom prst="rect">
            <a:avLst/>
          </a:prstGeom>
          <a:noFill/>
        </p:spPr>
        <p:txBody>
          <a:bodyPr wrap="square" rtlCol="0">
            <a:spAutoFit/>
          </a:bodyPr>
          <a:lstStyle/>
          <a:p>
            <a:r>
              <a:rPr lang="pt-BR" sz="4800" b="1" dirty="0" smtClean="0"/>
              <a:t>11</a:t>
            </a:r>
            <a:endParaRPr lang="pt-BR" sz="4800" b="1" dirty="0"/>
          </a:p>
        </p:txBody>
      </p:sp>
    </p:spTree>
    <p:extLst>
      <p:ext uri="{BB962C8B-B14F-4D97-AF65-F5344CB8AC3E}">
        <p14:creationId xmlns:p14="http://schemas.microsoft.com/office/powerpoint/2010/main" val="5158456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23528" y="1916832"/>
            <a:ext cx="8640960" cy="2123658"/>
          </a:xfrm>
          <a:prstGeom prst="rect">
            <a:avLst/>
          </a:prstGeom>
          <a:noFill/>
        </p:spPr>
        <p:txBody>
          <a:bodyPr wrap="square" rtlCol="0">
            <a:spAutoFit/>
          </a:bodyPr>
          <a:lstStyle/>
          <a:p>
            <a:r>
              <a:rPr lang="pt-BR" sz="4400" dirty="0" smtClean="0"/>
              <a:t>A MESMA </a:t>
            </a:r>
            <a:r>
              <a:rPr lang="pt-BR" sz="4400" dirty="0" err="1" smtClean="0"/>
              <a:t>SEQUÊNCIA</a:t>
            </a:r>
            <a:r>
              <a:rPr lang="pt-BR" sz="4400" dirty="0" smtClean="0"/>
              <a:t> OPERACIONAL NA EXECUÇÃO DE UM OUTRO DISPOSITIVO</a:t>
            </a:r>
            <a:endParaRPr lang="pt-BR" sz="4400" dirty="0"/>
          </a:p>
        </p:txBody>
      </p:sp>
    </p:spTree>
    <p:extLst>
      <p:ext uri="{BB962C8B-B14F-4D97-AF65-F5344CB8AC3E}">
        <p14:creationId xmlns:p14="http://schemas.microsoft.com/office/powerpoint/2010/main" val="2353187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Alvaro\Enchentes 1\DSC01757.jpg 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768" y="1569660"/>
            <a:ext cx="6943616" cy="5207712"/>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323528" y="0"/>
            <a:ext cx="8496944" cy="1569660"/>
          </a:xfrm>
          <a:prstGeom prst="rect">
            <a:avLst/>
          </a:prstGeom>
          <a:noFill/>
        </p:spPr>
        <p:txBody>
          <a:bodyPr wrap="square" rtlCol="0">
            <a:spAutoFit/>
          </a:bodyPr>
          <a:lstStyle/>
          <a:p>
            <a:r>
              <a:rPr lang="pt-BR" sz="2400" dirty="0" smtClean="0"/>
              <a:t>A LOCAÇÃO DESSA CAIXA OPTOU POR UM PONTO DO TERRENO DE NATURAL CONCENTRAÇÃO DE ÁGUAS DE CHUVA.</a:t>
            </a:r>
          </a:p>
          <a:p>
            <a:r>
              <a:rPr lang="pt-BR" sz="2400" dirty="0" smtClean="0"/>
              <a:t>NÃO É RECOMENDÁVEL A INSTALAÇÃO DESSES DISPOSITIVOS JUNTO A ELEMENTOS DE FUNDAÇÃO RASA .</a:t>
            </a:r>
            <a:endParaRPr lang="pt-BR" sz="2400" dirty="0"/>
          </a:p>
        </p:txBody>
      </p:sp>
    </p:spTree>
    <p:extLst>
      <p:ext uri="{BB962C8B-B14F-4D97-AF65-F5344CB8AC3E}">
        <p14:creationId xmlns:p14="http://schemas.microsoft.com/office/powerpoint/2010/main" val="18725458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Alvaro\Enchentes 1\DSC01760.jpg 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640960" cy="648072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3408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Alvaro\Enchentes 1\DSC01761.jpg 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531" y="350658"/>
            <a:ext cx="8328925" cy="6246694"/>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2789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Alvaro\Enchentes 1\DSC01764.jpg 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8568952" cy="6426714"/>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6497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descr="C:\Alvaro\Enchentes 1\DSC01765.jpg 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50658"/>
            <a:ext cx="8280920" cy="621069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588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566738" y="434975"/>
            <a:ext cx="7996237" cy="5818188"/>
          </a:xfrm>
          <a:prstGeom prst="rect">
            <a:avLst/>
          </a:prstGeom>
          <a:noFill/>
          <a:ln w="28575">
            <a:solidFill>
              <a:schemeClr val="tx1"/>
            </a:solidFill>
          </a:ln>
        </p:spPr>
        <p:txBody>
          <a:bodyPr>
            <a:spAutoFit/>
          </a:bodyPr>
          <a:lstStyle/>
          <a:p>
            <a:pPr eaLnBrk="0" hangingPunct="0">
              <a:defRPr/>
            </a:pPr>
            <a:r>
              <a:rPr lang="pt-BR" sz="3600" b="1" dirty="0">
                <a:cs typeface="+mn-cs"/>
              </a:rPr>
              <a:t>MEDIDAS ESTRUTURAIS</a:t>
            </a:r>
          </a:p>
          <a:p>
            <a:pPr algn="just" eaLnBrk="0" hangingPunct="0">
              <a:defRPr/>
            </a:pPr>
            <a:r>
              <a:rPr lang="pt-BR" sz="2000" dirty="0">
                <a:solidFill>
                  <a:srgbClr val="006600"/>
                </a:solidFill>
                <a:cs typeface="+mn-cs"/>
              </a:rPr>
              <a:t>Aquelas que agem sobre as calhas das drenagens naturais com o objetivo de aumentar sua capacidade de vazão. Normalmente implicam em grandes obras de engenharia de elevado custo . Atuam assim sobre as </a:t>
            </a:r>
            <a:r>
              <a:rPr lang="pt-BR" sz="2000" dirty="0" err="1">
                <a:solidFill>
                  <a:srgbClr val="006600"/>
                </a:solidFill>
                <a:cs typeface="+mn-cs"/>
              </a:rPr>
              <a:t>consequências</a:t>
            </a:r>
            <a:r>
              <a:rPr lang="pt-BR" sz="2000" dirty="0">
                <a:solidFill>
                  <a:srgbClr val="006600"/>
                </a:solidFill>
                <a:cs typeface="+mn-cs"/>
              </a:rPr>
              <a:t> do aumento das águas superficiais de escoamento. Exemplos: canalização, ampliação, aprofundamento e desassoreamento das calhas de drenagem.</a:t>
            </a:r>
          </a:p>
          <a:p>
            <a:pPr eaLnBrk="0" hangingPunct="0">
              <a:defRPr/>
            </a:pPr>
            <a:endParaRPr lang="pt-BR" sz="2000" dirty="0">
              <a:solidFill>
                <a:schemeClr val="accent4"/>
              </a:solidFill>
              <a:cs typeface="+mn-cs"/>
            </a:endParaRPr>
          </a:p>
          <a:p>
            <a:pPr eaLnBrk="0" hangingPunct="0">
              <a:defRPr/>
            </a:pPr>
            <a:endParaRPr lang="pt-BR" sz="2000" dirty="0">
              <a:solidFill>
                <a:schemeClr val="accent4"/>
              </a:solidFill>
              <a:cs typeface="+mn-cs"/>
            </a:endParaRPr>
          </a:p>
          <a:p>
            <a:pPr eaLnBrk="0" hangingPunct="0">
              <a:defRPr/>
            </a:pPr>
            <a:r>
              <a:rPr lang="pt-BR" sz="3600" b="1" dirty="0">
                <a:cs typeface="+mn-cs"/>
              </a:rPr>
              <a:t>MEDIDAS NÃO ESTRUTURAIS</a:t>
            </a:r>
          </a:p>
          <a:p>
            <a:pPr algn="just" eaLnBrk="0" hangingPunct="0">
              <a:defRPr/>
            </a:pPr>
            <a:r>
              <a:rPr lang="pt-BR" sz="2000" dirty="0">
                <a:solidFill>
                  <a:srgbClr val="006600"/>
                </a:solidFill>
                <a:cs typeface="+mn-cs"/>
              </a:rPr>
              <a:t>Aquelas que agem sobre o tecido urbano com o objetivo de reduzir o efeito das causas do aumento das águas superficiais de escoamento e da redução da capacidade de vazão da rede de drenagem natural e construída. Normalmente implicam em intervenções disseminadas de pequeno porte e baixo custo.</a:t>
            </a:r>
          </a:p>
          <a:p>
            <a:pPr algn="just" eaLnBrk="0" hangingPunct="0">
              <a:defRPr/>
            </a:pPr>
            <a:r>
              <a:rPr lang="pt-BR" sz="2000" dirty="0">
                <a:solidFill>
                  <a:srgbClr val="006600"/>
                </a:solidFill>
                <a:cs typeface="+mn-cs"/>
              </a:rPr>
              <a:t>Exemplos: dispositivos e medidas de aumento da capacidade de retenção de águas superficiais, redução de processos erosivos urbanos.</a:t>
            </a:r>
          </a:p>
        </p:txBody>
      </p:sp>
    </p:spTree>
    <p:extLst>
      <p:ext uri="{BB962C8B-B14F-4D97-AF65-F5344CB8AC3E}">
        <p14:creationId xmlns:p14="http://schemas.microsoft.com/office/powerpoint/2010/main" val="486000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Alvaro\Enchentes 1\DSC01767.jpg 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656693"/>
            <a:ext cx="8041860" cy="6031395"/>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1691680" y="188639"/>
            <a:ext cx="5112568" cy="461665"/>
          </a:xfrm>
          <a:prstGeom prst="rect">
            <a:avLst/>
          </a:prstGeom>
          <a:noFill/>
        </p:spPr>
        <p:txBody>
          <a:bodyPr wrap="square" rtlCol="0">
            <a:spAutoFit/>
          </a:bodyPr>
          <a:lstStyle/>
          <a:p>
            <a:pPr algn="ctr"/>
            <a:r>
              <a:rPr lang="pt-BR" sz="2400" b="1" dirty="0" smtClean="0"/>
              <a:t>SERVIÇO CONCLUÍDO</a:t>
            </a:r>
            <a:endParaRPr lang="pt-BR" sz="2400" b="1" dirty="0"/>
          </a:p>
        </p:txBody>
      </p:sp>
    </p:spTree>
    <p:extLst>
      <p:ext uri="{BB962C8B-B14F-4D97-AF65-F5344CB8AC3E}">
        <p14:creationId xmlns:p14="http://schemas.microsoft.com/office/powerpoint/2010/main" val="4074424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79512" y="1628800"/>
            <a:ext cx="8784976" cy="3046988"/>
          </a:xfrm>
          <a:prstGeom prst="rect">
            <a:avLst/>
          </a:prstGeom>
          <a:noFill/>
          <a:ln w="38100">
            <a:solidFill>
              <a:schemeClr val="accent2">
                <a:lumMod val="75000"/>
              </a:schemeClr>
            </a:solidFill>
          </a:ln>
        </p:spPr>
        <p:txBody>
          <a:bodyPr wrap="square" rtlCol="0">
            <a:spAutoFit/>
          </a:bodyPr>
          <a:lstStyle/>
          <a:p>
            <a:r>
              <a:rPr lang="pt-BR" sz="4000" dirty="0" smtClean="0"/>
              <a:t>ORÇAMENTO TOTAL DA EXECUÇÃO DOS DOIS DISPOSITIVOS MOSTRADOS, INCLUINDO MATERIAIS E MÃO DE OBRA:</a:t>
            </a:r>
          </a:p>
          <a:p>
            <a:endParaRPr lang="pt-BR" sz="3200" dirty="0"/>
          </a:p>
          <a:p>
            <a:r>
              <a:rPr lang="pt-BR" sz="4000" dirty="0" smtClean="0"/>
              <a:t>R$1.000,00 (MIL REAIS) – JUNHO/2016</a:t>
            </a:r>
            <a:endParaRPr lang="pt-BR" sz="4000" dirty="0"/>
          </a:p>
        </p:txBody>
      </p:sp>
    </p:spTree>
    <p:extLst>
      <p:ext uri="{BB962C8B-B14F-4D97-AF65-F5344CB8AC3E}">
        <p14:creationId xmlns:p14="http://schemas.microsoft.com/office/powerpoint/2010/main" val="29098478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52" y="332656"/>
            <a:ext cx="7858995" cy="60183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ixaDeTexto 3"/>
          <p:cNvSpPr txBox="1"/>
          <p:nvPr/>
        </p:nvSpPr>
        <p:spPr>
          <a:xfrm>
            <a:off x="3707904" y="1228110"/>
            <a:ext cx="1224136" cy="369332"/>
          </a:xfrm>
          <a:prstGeom prst="rect">
            <a:avLst/>
          </a:prstGeom>
          <a:noFill/>
        </p:spPr>
        <p:txBody>
          <a:bodyPr wrap="square" rtlCol="0">
            <a:spAutoFit/>
          </a:bodyPr>
          <a:lstStyle/>
          <a:p>
            <a:r>
              <a:rPr lang="pt-BR" b="1" dirty="0" smtClean="0"/>
              <a:t>~ 0,60 m</a:t>
            </a:r>
            <a:endParaRPr lang="pt-BR" b="1" dirty="0"/>
          </a:p>
        </p:txBody>
      </p:sp>
      <p:sp>
        <p:nvSpPr>
          <p:cNvPr id="5" name="CaixaDeTexto 4"/>
          <p:cNvSpPr txBox="1"/>
          <p:nvPr/>
        </p:nvSpPr>
        <p:spPr>
          <a:xfrm>
            <a:off x="6084168" y="3157172"/>
            <a:ext cx="1296144" cy="369332"/>
          </a:xfrm>
          <a:prstGeom prst="rect">
            <a:avLst/>
          </a:prstGeom>
          <a:noFill/>
        </p:spPr>
        <p:txBody>
          <a:bodyPr wrap="square" rtlCol="0">
            <a:spAutoFit/>
          </a:bodyPr>
          <a:lstStyle/>
          <a:p>
            <a:r>
              <a:rPr lang="pt-BR" b="1" dirty="0" smtClean="0"/>
              <a:t>~ 1,00 m</a:t>
            </a:r>
            <a:endParaRPr lang="pt-BR" b="1" dirty="0"/>
          </a:p>
        </p:txBody>
      </p:sp>
    </p:spTree>
    <p:extLst>
      <p:ext uri="{BB962C8B-B14F-4D97-AF65-F5344CB8AC3E}">
        <p14:creationId xmlns:p14="http://schemas.microsoft.com/office/powerpoint/2010/main" val="9506568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Alvaro\Enchentes\Vala drenante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836712"/>
            <a:ext cx="8497962" cy="4630798"/>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9648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79512" y="188640"/>
            <a:ext cx="8784976" cy="1200329"/>
          </a:xfrm>
          <a:prstGeom prst="rect">
            <a:avLst/>
          </a:prstGeom>
          <a:noFill/>
        </p:spPr>
        <p:txBody>
          <a:bodyPr wrap="square" rtlCol="0">
            <a:spAutoFit/>
          </a:bodyPr>
          <a:lstStyle/>
          <a:p>
            <a:pPr algn="ctr"/>
            <a:r>
              <a:rPr lang="pt-BR" sz="2400" dirty="0" smtClean="0"/>
              <a:t>EXEMPLO DE UMA OUTRA CONCEPÇÃO PARA DISPOSITIVOS DE ACUMULAÇÃO </a:t>
            </a:r>
            <a:r>
              <a:rPr lang="pt-BR" sz="2400" dirty="0"/>
              <a:t>/</a:t>
            </a:r>
            <a:r>
              <a:rPr lang="pt-BR" sz="2400" dirty="0" smtClean="0"/>
              <a:t>INFILTRAÇÃO DE ÁGUAS DE CHUVA. NO CASO, MAIS ADEQUADO A EDIFICAÇÕES E LOTES DE MAIOR PORTE</a:t>
            </a:r>
            <a:endParaRPr lang="pt-BR" sz="2400" dirty="0"/>
          </a:p>
        </p:txBody>
      </p:sp>
      <p:pic>
        <p:nvPicPr>
          <p:cNvPr id="5" name="Imagem 4" descr="C:\Alvaro\Enchentes 1\Bateria acum-infilt.jpg"/>
          <p:cNvPicPr/>
          <p:nvPr/>
        </p:nvPicPr>
        <p:blipFill>
          <a:blip r:embed="rId2">
            <a:extLst>
              <a:ext uri="{28A0092B-C50C-407E-A947-70E740481C1C}">
                <a14:useLocalDpi xmlns:a14="http://schemas.microsoft.com/office/drawing/2010/main" val="0"/>
              </a:ext>
            </a:extLst>
          </a:blip>
          <a:srcRect/>
          <a:stretch>
            <a:fillRect/>
          </a:stretch>
        </p:blipFill>
        <p:spPr bwMode="auto">
          <a:xfrm>
            <a:off x="575556" y="1388969"/>
            <a:ext cx="7992888" cy="5184576"/>
          </a:xfrm>
          <a:prstGeom prst="rect">
            <a:avLst/>
          </a:prstGeom>
          <a:noFill/>
          <a:ln>
            <a:noFill/>
          </a:ln>
        </p:spPr>
      </p:pic>
    </p:spTree>
    <p:extLst>
      <p:ext uri="{BB962C8B-B14F-4D97-AF65-F5344CB8AC3E}">
        <p14:creationId xmlns:p14="http://schemas.microsoft.com/office/powerpoint/2010/main" val="13933644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467544" y="188640"/>
            <a:ext cx="8064896" cy="646331"/>
          </a:xfrm>
          <a:prstGeom prst="rect">
            <a:avLst/>
          </a:prstGeom>
          <a:noFill/>
        </p:spPr>
        <p:txBody>
          <a:bodyPr wrap="square" rtlCol="0">
            <a:spAutoFit/>
          </a:bodyPr>
          <a:lstStyle/>
          <a:p>
            <a:r>
              <a:rPr lang="pt-BR" b="1" dirty="0" smtClean="0"/>
              <a:t>DISPOSITIVO SIMPLES PARA ACUMULAÇÃO E USO BRUTO DE ÁGUAS DE CHUVA ATRAVÉS DE RECOLHIMENTO DAS ÁGUAS PLUVIAIS INCIDENTES SOBRE O TELHADO</a:t>
            </a:r>
            <a:endParaRPr lang="pt-BR" b="1" dirty="0"/>
          </a:p>
        </p:txBody>
      </p:sp>
      <p:pic>
        <p:nvPicPr>
          <p:cNvPr id="7" name="Imagem 6" descr="C:\Alvaro\Água\DSC01158.jpg R.jpg"/>
          <p:cNvPicPr/>
          <p:nvPr/>
        </p:nvPicPr>
        <p:blipFill>
          <a:blip r:embed="rId2">
            <a:extLst>
              <a:ext uri="{28A0092B-C50C-407E-A947-70E740481C1C}">
                <a14:useLocalDpi xmlns:a14="http://schemas.microsoft.com/office/drawing/2010/main" val="0"/>
              </a:ext>
            </a:extLst>
          </a:blip>
          <a:srcRect/>
          <a:stretch>
            <a:fillRect/>
          </a:stretch>
        </p:blipFill>
        <p:spPr bwMode="auto">
          <a:xfrm>
            <a:off x="827584" y="834971"/>
            <a:ext cx="7344815" cy="5834389"/>
          </a:xfrm>
          <a:prstGeom prst="rect">
            <a:avLst/>
          </a:prstGeom>
          <a:noFill/>
          <a:ln w="28575">
            <a:solidFill>
              <a:sysClr val="windowText" lastClr="000000"/>
            </a:solidFill>
          </a:ln>
        </p:spPr>
      </p:pic>
    </p:spTree>
    <p:extLst>
      <p:ext uri="{BB962C8B-B14F-4D97-AF65-F5344CB8AC3E}">
        <p14:creationId xmlns:p14="http://schemas.microsoft.com/office/powerpoint/2010/main" val="34463414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E:\Alvaro maio 2017\Livro CIDADES E GEOLOGIA\Intalação para captação de águas de chuva.JPG 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8591" y="572485"/>
            <a:ext cx="5350793" cy="60350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3707904" y="15824"/>
            <a:ext cx="2088232" cy="523220"/>
          </a:xfrm>
          <a:prstGeom prst="rect">
            <a:avLst/>
          </a:prstGeom>
          <a:noFill/>
        </p:spPr>
        <p:txBody>
          <a:bodyPr wrap="square" rtlCol="0">
            <a:spAutoFit/>
          </a:bodyPr>
          <a:lstStyle/>
          <a:p>
            <a:r>
              <a:rPr lang="pt-BR" sz="2800" b="1" dirty="0" smtClean="0"/>
              <a:t>IDEM</a:t>
            </a:r>
            <a:endParaRPr lang="pt-BR" sz="2800" b="1" dirty="0"/>
          </a:p>
        </p:txBody>
      </p:sp>
    </p:spTree>
    <p:extLst>
      <p:ext uri="{BB962C8B-B14F-4D97-AF65-F5344CB8AC3E}">
        <p14:creationId xmlns:p14="http://schemas.microsoft.com/office/powerpoint/2010/main" val="30348196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Alvaro\Enchentes\Reservat edícula.JPG 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64637"/>
            <a:ext cx="4968552" cy="6624736"/>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6504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Alvaro\Enchentes\Reservat edícula.JPG 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64637"/>
            <a:ext cx="4968552" cy="6624736"/>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5434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539552" y="1844824"/>
            <a:ext cx="7848872" cy="2554545"/>
          </a:xfrm>
          <a:prstGeom prst="rect">
            <a:avLst/>
          </a:prstGeom>
          <a:noFill/>
        </p:spPr>
        <p:txBody>
          <a:bodyPr wrap="square" rtlCol="0">
            <a:spAutoFit/>
          </a:bodyPr>
          <a:lstStyle/>
          <a:p>
            <a:pPr algn="ctr"/>
            <a:r>
              <a:rPr lang="pt-BR" sz="8000" b="1" dirty="0" smtClean="0">
                <a:solidFill>
                  <a:srgbClr val="008000"/>
                </a:solidFill>
              </a:rPr>
              <a:t>BOSQUES</a:t>
            </a:r>
          </a:p>
          <a:p>
            <a:pPr algn="ctr"/>
            <a:r>
              <a:rPr lang="pt-BR" sz="8000" b="1" dirty="0" smtClean="0">
                <a:solidFill>
                  <a:srgbClr val="008000"/>
                </a:solidFill>
              </a:rPr>
              <a:t>FLORESTADOS</a:t>
            </a:r>
            <a:endParaRPr lang="pt-BR" sz="8000" b="1" dirty="0">
              <a:solidFill>
                <a:srgbClr val="008000"/>
              </a:solidFill>
            </a:endParaRPr>
          </a:p>
        </p:txBody>
      </p:sp>
    </p:spTree>
    <p:extLst>
      <p:ext uri="{BB962C8B-B14F-4D97-AF65-F5344CB8AC3E}">
        <p14:creationId xmlns:p14="http://schemas.microsoft.com/office/powerpoint/2010/main" val="3301161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467544" y="117693"/>
            <a:ext cx="8280920" cy="5601533"/>
          </a:xfrm>
          <a:prstGeom prst="rect">
            <a:avLst/>
          </a:prstGeom>
          <a:noFill/>
          <a:ln w="28575">
            <a:solidFill>
              <a:schemeClr val="tx2"/>
            </a:solidFill>
          </a:ln>
        </p:spPr>
        <p:txBody>
          <a:bodyPr wrap="square" rtlCol="0">
            <a:spAutoFit/>
          </a:bodyPr>
          <a:lstStyle/>
          <a:p>
            <a:r>
              <a:rPr lang="pt-BR" sz="4800" u="sng" dirty="0" smtClean="0"/>
              <a:t>OBJETIVOS</a:t>
            </a:r>
            <a:r>
              <a:rPr lang="pt-BR" sz="4800" dirty="0" smtClean="0"/>
              <a:t>:</a:t>
            </a:r>
          </a:p>
          <a:p>
            <a:endParaRPr lang="pt-BR" sz="1200" dirty="0"/>
          </a:p>
          <a:p>
            <a:pPr algn="just"/>
            <a:r>
              <a:rPr lang="pt-BR" sz="3600" dirty="0" smtClean="0"/>
              <a:t>1 – Combate às enchentes via o aumento da capacidade de retenção de águas de chuva no espaço </a:t>
            </a:r>
            <a:r>
              <a:rPr lang="pt-BR" sz="3600" dirty="0" smtClean="0"/>
              <a:t>urbano</a:t>
            </a:r>
          </a:p>
          <a:p>
            <a:pPr algn="just"/>
            <a:endParaRPr lang="pt-BR" sz="3600" dirty="0"/>
          </a:p>
          <a:p>
            <a:pPr algn="just"/>
            <a:endParaRPr lang="pt-BR" sz="3600" dirty="0" smtClean="0"/>
          </a:p>
          <a:p>
            <a:pPr algn="just"/>
            <a:endParaRPr lang="pt-BR" sz="1000" dirty="0"/>
          </a:p>
          <a:p>
            <a:pPr algn="just"/>
            <a:r>
              <a:rPr lang="pt-BR" sz="3600" dirty="0" smtClean="0"/>
              <a:t>2 – Alimentação da reserva estratégica de água subterrânea via a recarga do lençol freático</a:t>
            </a:r>
            <a:endParaRPr lang="pt-BR" sz="3600" dirty="0"/>
          </a:p>
        </p:txBody>
      </p:sp>
    </p:spTree>
    <p:extLst>
      <p:ext uri="{BB962C8B-B14F-4D97-AF65-F5344CB8AC3E}">
        <p14:creationId xmlns:p14="http://schemas.microsoft.com/office/powerpoint/2010/main" val="2878462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23528" y="476672"/>
            <a:ext cx="8496944" cy="5539978"/>
          </a:xfrm>
          <a:prstGeom prst="rect">
            <a:avLst/>
          </a:prstGeom>
          <a:noFill/>
          <a:ln w="28575">
            <a:solidFill>
              <a:schemeClr val="tx1"/>
            </a:solidFill>
          </a:ln>
        </p:spPr>
        <p:txBody>
          <a:bodyPr wrap="square" rtlCol="0">
            <a:spAutoFit/>
          </a:bodyPr>
          <a:lstStyle/>
          <a:p>
            <a:pPr algn="ctr"/>
            <a:r>
              <a:rPr lang="pt-BR" sz="2400" b="1" dirty="0" smtClean="0"/>
              <a:t>O ESCOAMENTO SUPERFICIAL NAS FLORESTAS E NAS CIDADES</a:t>
            </a:r>
          </a:p>
          <a:p>
            <a:pPr algn="just"/>
            <a:endParaRPr lang="pt-BR" sz="2400" dirty="0"/>
          </a:p>
          <a:p>
            <a:pPr marL="342900" indent="-342900" algn="just">
              <a:buFont typeface="Arial" panose="020B0604020202020204" pitchFamily="34" charset="0"/>
              <a:buChar char="•"/>
            </a:pPr>
            <a:r>
              <a:rPr lang="pt-BR" sz="2400" dirty="0" smtClean="0"/>
              <a:t>Em </a:t>
            </a:r>
            <a:r>
              <a:rPr lang="pt-BR" sz="2400" dirty="0"/>
              <a:t>uma floresta, ou um bosque florestado </a:t>
            </a:r>
            <a:r>
              <a:rPr lang="pt-BR" sz="2400" dirty="0" smtClean="0"/>
              <a:t>urbano, </a:t>
            </a:r>
            <a:r>
              <a:rPr lang="pt-BR" sz="2400" dirty="0"/>
              <a:t>o Coeficiente de Escoamento Superficial </a:t>
            </a:r>
            <a:r>
              <a:rPr lang="pt-BR" sz="2400" dirty="0"/>
              <a:t>- índice que mostra a relação entre o volume total de uma chuva e a parcela desse volume que escoa superficialmente - </a:t>
            </a:r>
            <a:r>
              <a:rPr lang="pt-BR" sz="2400" dirty="0" smtClean="0"/>
              <a:t>fica </a:t>
            </a:r>
            <a:r>
              <a:rPr lang="pt-BR" sz="2400" dirty="0"/>
              <a:t>em torno de 20</a:t>
            </a:r>
            <a:r>
              <a:rPr lang="pt-BR" sz="2400" dirty="0" smtClean="0"/>
              <a:t>%; </a:t>
            </a:r>
            <a:r>
              <a:rPr lang="pt-BR" sz="2400" dirty="0"/>
              <a:t>ou seja, cerca de 80% do volume das chuvas é retido na floresta por molhamento, </a:t>
            </a:r>
            <a:r>
              <a:rPr lang="pt-BR" sz="2400" dirty="0" err="1"/>
              <a:t>encharcamento</a:t>
            </a:r>
            <a:r>
              <a:rPr lang="pt-BR" sz="2400" dirty="0"/>
              <a:t> e infiltração</a:t>
            </a:r>
            <a:r>
              <a:rPr lang="pt-BR" sz="2400" dirty="0" smtClean="0"/>
              <a:t>.</a:t>
            </a:r>
          </a:p>
          <a:p>
            <a:pPr algn="just"/>
            <a:endParaRPr lang="pt-BR" sz="2400" dirty="0"/>
          </a:p>
          <a:p>
            <a:pPr marL="342900" indent="-342900" algn="just">
              <a:buFont typeface="Arial" panose="020B0604020202020204" pitchFamily="34" charset="0"/>
              <a:buChar char="•"/>
            </a:pPr>
            <a:r>
              <a:rPr lang="pt-BR" sz="2400" dirty="0" smtClean="0"/>
              <a:t>A cidade inverte esse fator hidrológico, nos espaços urbanos o </a:t>
            </a:r>
            <a:r>
              <a:rPr lang="pt-BR" sz="2400" dirty="0"/>
              <a:t>Coeficiente de Escoamento Superficial </a:t>
            </a:r>
            <a:r>
              <a:rPr lang="pt-BR" sz="2400" dirty="0" smtClean="0"/>
              <a:t>fica em torno de 80%; ou </a:t>
            </a:r>
            <a:r>
              <a:rPr lang="pt-BR" sz="2400" dirty="0"/>
              <a:t>seja, </a:t>
            </a:r>
            <a:r>
              <a:rPr lang="pt-BR" sz="2400" dirty="0" smtClean="0"/>
              <a:t>a cidade retém apenas algo como 20% do </a:t>
            </a:r>
            <a:r>
              <a:rPr lang="pt-BR" sz="2400" dirty="0"/>
              <a:t>volume de uma chuva </a:t>
            </a:r>
            <a:r>
              <a:rPr lang="pt-BR" sz="2400" dirty="0" smtClean="0"/>
              <a:t>enquanto escoa </a:t>
            </a:r>
            <a:r>
              <a:rPr lang="pt-BR" sz="2400" dirty="0"/>
              <a:t>superficialmente </a:t>
            </a:r>
            <a:r>
              <a:rPr lang="pt-BR" sz="2400" dirty="0" smtClean="0"/>
              <a:t>80% desse volume comprometendo </a:t>
            </a:r>
            <a:r>
              <a:rPr lang="pt-BR" sz="2400" dirty="0"/>
              <a:t>rapidamente o sistema de drenagem.</a:t>
            </a:r>
            <a:endParaRPr lang="pt-BR" sz="2400" dirty="0"/>
          </a:p>
          <a:p>
            <a:endParaRPr lang="pt-BR" dirty="0"/>
          </a:p>
        </p:txBody>
      </p:sp>
    </p:spTree>
    <p:extLst>
      <p:ext uri="{BB962C8B-B14F-4D97-AF65-F5344CB8AC3E}">
        <p14:creationId xmlns:p14="http://schemas.microsoft.com/office/powerpoint/2010/main" val="26975228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Gráfico de Vazões Máxim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99" y="476672"/>
            <a:ext cx="8909571" cy="583264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7769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CaixaDeTexto 3"/>
          <p:cNvSpPr txBox="1">
            <a:spLocks noChangeArrowheads="1"/>
          </p:cNvSpPr>
          <p:nvPr/>
        </p:nvSpPr>
        <p:spPr bwMode="auto">
          <a:xfrm>
            <a:off x="290513" y="1755775"/>
            <a:ext cx="8577262" cy="37861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pt-BR" altLang="pt-BR" sz="2400" dirty="0"/>
              <a:t>LEGISLAÇÃO MUNICIPAL PROPOSTA:</a:t>
            </a:r>
          </a:p>
          <a:p>
            <a:pPr>
              <a:spcBef>
                <a:spcPct val="0"/>
              </a:spcBef>
              <a:buFontTx/>
              <a:buNone/>
            </a:pPr>
            <a:endParaRPr lang="pt-BR" altLang="pt-BR" sz="2400" dirty="0"/>
          </a:p>
          <a:p>
            <a:pPr>
              <a:spcBef>
                <a:spcPct val="0"/>
              </a:spcBef>
              <a:buFontTx/>
              <a:buNone/>
            </a:pPr>
            <a:endParaRPr lang="pt-BR" altLang="pt-BR" sz="2400" dirty="0"/>
          </a:p>
          <a:p>
            <a:pPr>
              <a:spcBef>
                <a:spcPct val="0"/>
              </a:spcBef>
              <a:buFontTx/>
              <a:buNone/>
            </a:pPr>
            <a:r>
              <a:rPr lang="pt-BR" altLang="pt-BR" sz="2400" dirty="0">
                <a:solidFill>
                  <a:srgbClr val="006600"/>
                </a:solidFill>
              </a:rPr>
              <a:t>12% DA ÁREA DE CADA SUB-BACIA HIDROGRÁFICA OBRIGATORIAMENTE COBERTOS POR BOSQUES FLORESTADOS</a:t>
            </a:r>
          </a:p>
          <a:p>
            <a:pPr>
              <a:spcBef>
                <a:spcPct val="0"/>
              </a:spcBef>
              <a:buFontTx/>
              <a:buNone/>
            </a:pPr>
            <a:endParaRPr lang="pt-BR" altLang="pt-BR" sz="2400" dirty="0">
              <a:solidFill>
                <a:srgbClr val="006600"/>
              </a:solidFill>
            </a:endParaRPr>
          </a:p>
          <a:p>
            <a:pPr>
              <a:spcBef>
                <a:spcPct val="0"/>
              </a:spcBef>
              <a:buFontTx/>
              <a:buNone/>
            </a:pPr>
            <a:r>
              <a:rPr lang="pt-BR" altLang="pt-BR" sz="2400" u="sng" dirty="0"/>
              <a:t>Significado hidrológico</a:t>
            </a:r>
            <a:r>
              <a:rPr lang="pt-BR" altLang="pt-BR" sz="2400" dirty="0"/>
              <a:t>: redução de 10% a 12% do volume de águas pluviais hoje lançados sobre o sistema urbano de drenagem</a:t>
            </a:r>
          </a:p>
        </p:txBody>
      </p:sp>
    </p:spTree>
    <p:extLst>
      <p:ext uri="{BB962C8B-B14F-4D97-AF65-F5344CB8AC3E}">
        <p14:creationId xmlns:p14="http://schemas.microsoft.com/office/powerpoint/2010/main" val="34393888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51520" y="237751"/>
            <a:ext cx="8640960" cy="6370975"/>
          </a:xfrm>
          <a:prstGeom prst="rect">
            <a:avLst/>
          </a:prstGeom>
          <a:noFill/>
          <a:ln w="28575">
            <a:solidFill>
              <a:schemeClr val="tx1"/>
            </a:solidFill>
          </a:ln>
        </p:spPr>
        <p:txBody>
          <a:bodyPr wrap="square" rtlCol="0">
            <a:spAutoFit/>
          </a:bodyPr>
          <a:lstStyle/>
          <a:p>
            <a:pPr algn="just"/>
            <a:r>
              <a:rPr lang="pt-BR" sz="2400" b="1" dirty="0" smtClean="0"/>
              <a:t>BOSQUE FLORESTADO </a:t>
            </a:r>
            <a:r>
              <a:rPr lang="pt-BR" sz="2400" dirty="0" smtClean="0"/>
              <a:t>urbano </a:t>
            </a:r>
            <a:r>
              <a:rPr lang="pt-BR" sz="2400" dirty="0"/>
              <a:t>é um espaço, um parque, uma praça, um terreno público ou privado, inteiramente tomado por árvores de pequeno, médio e grande portes. </a:t>
            </a:r>
            <a:endParaRPr lang="pt-BR" sz="2400" dirty="0" smtClean="0"/>
          </a:p>
          <a:p>
            <a:pPr algn="just"/>
            <a:r>
              <a:rPr lang="pt-BR" sz="2400" dirty="0" smtClean="0"/>
              <a:t>Comporta-se </a:t>
            </a:r>
            <a:r>
              <a:rPr lang="pt-BR" sz="2400" dirty="0"/>
              <a:t>como se fosse uma porção de uma verdadeira floresta </a:t>
            </a:r>
            <a:r>
              <a:rPr lang="pt-BR" sz="2400" dirty="0" smtClean="0"/>
              <a:t>natural, conservando  </a:t>
            </a:r>
            <a:r>
              <a:rPr lang="pt-BR" sz="2400" dirty="0"/>
              <a:t>integralmente </a:t>
            </a:r>
            <a:r>
              <a:rPr lang="pt-BR" sz="2400" dirty="0" smtClean="0"/>
              <a:t>todos os componentes naturais de um corpo </a:t>
            </a:r>
            <a:r>
              <a:rPr lang="pt-BR" sz="2400" dirty="0"/>
              <a:t>florestal.</a:t>
            </a:r>
            <a:endParaRPr lang="pt-BR" sz="2400" dirty="0" smtClean="0"/>
          </a:p>
          <a:p>
            <a:pPr algn="just"/>
            <a:r>
              <a:rPr lang="pt-BR" sz="2400" dirty="0" smtClean="0"/>
              <a:t>Um </a:t>
            </a:r>
            <a:r>
              <a:rPr lang="pt-BR" sz="2400" dirty="0"/>
              <a:t>dos componentes do bosque florestado é a serapilheira, aquele espesso colchão de folhas caídas e restos vegetais que vai se acumulando no chão das florestas </a:t>
            </a:r>
            <a:r>
              <a:rPr lang="pt-BR" sz="2400" dirty="0" smtClean="0"/>
              <a:t>naturais e que cumpre o papel de </a:t>
            </a:r>
            <a:r>
              <a:rPr lang="pt-BR" sz="2400" dirty="0"/>
              <a:t>uma esponja, </a:t>
            </a:r>
            <a:r>
              <a:rPr lang="pt-BR" sz="2400" dirty="0" smtClean="0"/>
              <a:t>absorvendo </a:t>
            </a:r>
            <a:r>
              <a:rPr lang="pt-BR" sz="2400" dirty="0"/>
              <a:t>ela própria de imediato uma grande quantidade de água das </a:t>
            </a:r>
            <a:r>
              <a:rPr lang="pt-BR" sz="2400" dirty="0" smtClean="0"/>
              <a:t>chuvas. </a:t>
            </a:r>
          </a:p>
          <a:p>
            <a:pPr algn="just"/>
            <a:endParaRPr lang="pt-BR" sz="2400" dirty="0"/>
          </a:p>
          <a:p>
            <a:pPr algn="just"/>
            <a:r>
              <a:rPr lang="pt-BR" sz="2400" dirty="0" smtClean="0"/>
              <a:t>Os </a:t>
            </a:r>
            <a:r>
              <a:rPr lang="pt-BR" sz="2400" b="1" dirty="0" smtClean="0"/>
              <a:t>BOSQUES FLORESTADOS </a:t>
            </a:r>
            <a:r>
              <a:rPr lang="pt-BR" sz="2400" dirty="0" smtClean="0"/>
              <a:t>comportam-se </a:t>
            </a:r>
            <a:r>
              <a:rPr lang="pt-BR" sz="2400" dirty="0"/>
              <a:t>como verdadeiros e virtuosos </a:t>
            </a:r>
            <a:r>
              <a:rPr lang="pt-BR" sz="2400" b="1" dirty="0"/>
              <a:t>piscinões verdes</a:t>
            </a:r>
            <a:r>
              <a:rPr lang="pt-BR" sz="2400" dirty="0"/>
              <a:t>, tão diversos dos atuais deletérios piscinões, que se portam como verdadeiros agentes de deterioração sanitária, ambiental e urbanística das cidades onde vem sendo instalados</a:t>
            </a:r>
            <a:r>
              <a:rPr lang="pt-BR" sz="2400" dirty="0" smtClean="0"/>
              <a:t>.</a:t>
            </a:r>
            <a:endParaRPr lang="pt-BR" sz="2400" dirty="0"/>
          </a:p>
        </p:txBody>
      </p:sp>
    </p:spTree>
    <p:extLst>
      <p:ext uri="{BB962C8B-B14F-4D97-AF65-F5344CB8AC3E}">
        <p14:creationId xmlns:p14="http://schemas.microsoft.com/office/powerpoint/2010/main" val="13719781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C:\Alvaro 2\Enchentes 1\Bosque urbano 2 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 y="552450"/>
            <a:ext cx="8778875" cy="57610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9774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C:\Alvaro\Enchentes 1\Trian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290513"/>
            <a:ext cx="7646987" cy="6146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7462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E:\Alvaro maio 2017\Livro CIDADES E GEOLOGIA\Bosque florestado Maringá PR.jpg 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88" y="609600"/>
            <a:ext cx="8502650" cy="56753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0808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DSC00005 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643" y="1063494"/>
            <a:ext cx="7332935" cy="5499701"/>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179512" y="404664"/>
            <a:ext cx="8640960" cy="461665"/>
          </a:xfrm>
          <a:prstGeom prst="rect">
            <a:avLst/>
          </a:prstGeom>
          <a:noFill/>
        </p:spPr>
        <p:txBody>
          <a:bodyPr wrap="square" rtlCol="0">
            <a:spAutoFit/>
          </a:bodyPr>
          <a:lstStyle/>
          <a:p>
            <a:pPr algn="ctr"/>
            <a:r>
              <a:rPr lang="pt-BR" sz="2400" b="1" dirty="0" smtClean="0"/>
              <a:t>PRESERVAR A SERAPILHEIRA</a:t>
            </a:r>
            <a:endParaRPr lang="pt-BR" sz="2400" b="1" dirty="0"/>
          </a:p>
        </p:txBody>
      </p:sp>
    </p:spTree>
    <p:extLst>
      <p:ext uri="{BB962C8B-B14F-4D97-AF65-F5344CB8AC3E}">
        <p14:creationId xmlns:p14="http://schemas.microsoft.com/office/powerpoint/2010/main" val="5500029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467544" y="1628800"/>
            <a:ext cx="8064896" cy="1446550"/>
          </a:xfrm>
          <a:prstGeom prst="rect">
            <a:avLst/>
          </a:prstGeom>
          <a:noFill/>
        </p:spPr>
        <p:txBody>
          <a:bodyPr wrap="square" rtlCol="0">
            <a:spAutoFit/>
          </a:bodyPr>
          <a:lstStyle/>
          <a:p>
            <a:pPr lvl="0" algn="ctr"/>
            <a:r>
              <a:rPr lang="pt-BR" sz="4400" b="1" dirty="0">
                <a:solidFill>
                  <a:prstClr val="black"/>
                </a:solidFill>
              </a:rPr>
              <a:t>PISOS DRENANTES EM ESTACIONAMENTOS, PÁTIOS, ETC</a:t>
            </a:r>
            <a:r>
              <a:rPr lang="pt-BR" sz="2400" dirty="0">
                <a:solidFill>
                  <a:prstClr val="black"/>
                </a:solidFill>
              </a:rPr>
              <a:t>.</a:t>
            </a:r>
          </a:p>
        </p:txBody>
      </p:sp>
    </p:spTree>
    <p:extLst>
      <p:ext uri="{BB962C8B-B14F-4D97-AF65-F5344CB8AC3E}">
        <p14:creationId xmlns:p14="http://schemas.microsoft.com/office/powerpoint/2010/main" val="770622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C:\Alvaro\Livro Minutas de Lei\Cidade impermeabilizada 002.jpg R.jpg"/>
          <p:cNvPicPr/>
          <p:nvPr/>
        </p:nvPicPr>
        <p:blipFill>
          <a:blip r:embed="rId2">
            <a:extLst>
              <a:ext uri="{28A0092B-C50C-407E-A947-70E740481C1C}">
                <a14:useLocalDpi xmlns:a14="http://schemas.microsoft.com/office/drawing/2010/main" val="0"/>
              </a:ext>
            </a:extLst>
          </a:blip>
          <a:srcRect/>
          <a:stretch>
            <a:fillRect/>
          </a:stretch>
        </p:blipFill>
        <p:spPr bwMode="auto">
          <a:xfrm>
            <a:off x="755576" y="980729"/>
            <a:ext cx="7776864" cy="5472608"/>
          </a:xfrm>
          <a:prstGeom prst="rect">
            <a:avLst/>
          </a:prstGeom>
          <a:noFill/>
          <a:ln w="28575">
            <a:solidFill>
              <a:schemeClr val="tx1"/>
            </a:solidFill>
          </a:ln>
        </p:spPr>
      </p:pic>
      <p:sp>
        <p:nvSpPr>
          <p:cNvPr id="5" name="CaixaDeTexto 4"/>
          <p:cNvSpPr txBox="1"/>
          <p:nvPr/>
        </p:nvSpPr>
        <p:spPr>
          <a:xfrm>
            <a:off x="2771800" y="332656"/>
            <a:ext cx="3024336" cy="646331"/>
          </a:xfrm>
          <a:prstGeom prst="rect">
            <a:avLst/>
          </a:prstGeom>
          <a:noFill/>
        </p:spPr>
        <p:txBody>
          <a:bodyPr wrap="square" rtlCol="0">
            <a:spAutoFit/>
          </a:bodyPr>
          <a:lstStyle/>
          <a:p>
            <a:pPr algn="ctr"/>
            <a:r>
              <a:rPr lang="pt-BR" sz="3600" b="1" dirty="0" smtClean="0"/>
              <a:t>O CRIME</a:t>
            </a:r>
            <a:endParaRPr lang="pt-BR" sz="3600" b="1" dirty="0"/>
          </a:p>
        </p:txBody>
      </p:sp>
    </p:spTree>
    <p:extLst>
      <p:ext uri="{BB962C8B-B14F-4D97-AF65-F5344CB8AC3E}">
        <p14:creationId xmlns:p14="http://schemas.microsoft.com/office/powerpoint/2010/main" val="1647193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23497" y="116632"/>
            <a:ext cx="8928992" cy="6555641"/>
          </a:xfrm>
          <a:prstGeom prst="rect">
            <a:avLst/>
          </a:prstGeom>
          <a:noFill/>
          <a:ln w="28575">
            <a:solidFill>
              <a:schemeClr val="tx1"/>
            </a:solidFill>
          </a:ln>
        </p:spPr>
        <p:txBody>
          <a:bodyPr wrap="square" rtlCol="0">
            <a:spAutoFit/>
          </a:bodyPr>
          <a:lstStyle/>
          <a:p>
            <a:pPr algn="ctr"/>
            <a:r>
              <a:rPr lang="pt-BR" sz="2800" b="1" dirty="0" smtClean="0"/>
              <a:t> EXPEDIENTES E MEDIDAS NÃO ESTRUTURAIS VOLTADOS AO COMBATE ÀS ENCHENTES URBANAS</a:t>
            </a:r>
          </a:p>
          <a:p>
            <a:pPr algn="just"/>
            <a:endParaRPr lang="pt-BR" sz="2800" dirty="0"/>
          </a:p>
          <a:p>
            <a:pPr marL="457200" indent="-457200">
              <a:buFont typeface="Arial" pitchFamily="34" charset="0"/>
              <a:buChar char="•"/>
            </a:pPr>
            <a:r>
              <a:rPr lang="pt-BR" sz="2400" dirty="0" smtClean="0"/>
              <a:t>RESERVATÓRIOS DOMÉSTICOS E EMPRESARIAIS  DE ACUMULAÇÃO/INFILTRAÇÃO DE ÁGUAS DE </a:t>
            </a:r>
            <a:r>
              <a:rPr lang="pt-BR" sz="2400" dirty="0"/>
              <a:t>CHUVA - POÇOS E TRINCHEIRAS DE </a:t>
            </a:r>
            <a:r>
              <a:rPr lang="pt-BR" sz="2400" dirty="0" smtClean="0"/>
              <a:t>ACUMULAÇÃO/INFILTRAÇÃO</a:t>
            </a:r>
          </a:p>
          <a:p>
            <a:pPr marL="457200" indent="-457200">
              <a:buFont typeface="Arial" pitchFamily="34" charset="0"/>
              <a:buChar char="•"/>
            </a:pPr>
            <a:r>
              <a:rPr lang="pt-BR" sz="2400" dirty="0"/>
              <a:t>DISSEMINAÇÃO DE BOSQUES </a:t>
            </a:r>
            <a:r>
              <a:rPr lang="pt-BR" sz="2400" dirty="0" smtClean="0"/>
              <a:t>FLORESTADOS</a:t>
            </a:r>
          </a:p>
          <a:p>
            <a:pPr marL="457200" indent="-457200">
              <a:buFont typeface="Arial" pitchFamily="34" charset="0"/>
              <a:buChar char="•"/>
            </a:pPr>
            <a:r>
              <a:rPr lang="pt-BR" sz="2400" dirty="0" smtClean="0"/>
              <a:t>PISOS DRENANTES EM ESTACIONAMENTOS, PÁTIOS, ETC.</a:t>
            </a:r>
          </a:p>
          <a:p>
            <a:pPr marL="457200" indent="-457200">
              <a:buFont typeface="Arial" pitchFamily="34" charset="0"/>
              <a:buChar char="•"/>
            </a:pPr>
            <a:r>
              <a:rPr lang="pt-BR" sz="2400" dirty="0" smtClean="0"/>
              <a:t>VALETAS/</a:t>
            </a:r>
            <a:r>
              <a:rPr lang="pt-BR" sz="2400" dirty="0" err="1" smtClean="0"/>
              <a:t>SARGETAS</a:t>
            </a:r>
            <a:r>
              <a:rPr lang="pt-BR" sz="2400" dirty="0" smtClean="0"/>
              <a:t> </a:t>
            </a:r>
            <a:r>
              <a:rPr lang="pt-BR" sz="2400" dirty="0"/>
              <a:t>DRENANTES </a:t>
            </a:r>
            <a:r>
              <a:rPr lang="pt-BR" sz="2400" dirty="0" smtClean="0"/>
              <a:t>DE ACUMULAÇÃO E INFILTRAÇÃO</a:t>
            </a:r>
          </a:p>
          <a:p>
            <a:pPr marL="457200" indent="-457200">
              <a:buFont typeface="Arial" pitchFamily="34" charset="0"/>
              <a:buChar char="•"/>
            </a:pPr>
            <a:r>
              <a:rPr lang="pt-BR" sz="2400" dirty="0" smtClean="0"/>
              <a:t>CALÇADAS COM PISO DRENANTE E CANTEIROS</a:t>
            </a:r>
          </a:p>
          <a:p>
            <a:pPr marL="457200" indent="-457200">
              <a:buFont typeface="Arial" pitchFamily="34" charset="0"/>
              <a:buChar char="•"/>
            </a:pPr>
            <a:r>
              <a:rPr lang="pt-BR" sz="2400" dirty="0" smtClean="0"/>
              <a:t>REDUÇÃO DO ASSOREAMENTO DAS DRENAGENS VIA COMBATE À EROSÃO E AO LANÇAMENTO IRREGULAR DE LIXO E ENTULHO DE CONSTRUÇÃO CIVIL</a:t>
            </a:r>
          </a:p>
          <a:p>
            <a:pPr marL="457200" indent="-457200">
              <a:buFont typeface="Arial" pitchFamily="34" charset="0"/>
              <a:buChar char="•"/>
            </a:pPr>
            <a:r>
              <a:rPr lang="pt-BR" sz="2400" dirty="0" smtClean="0"/>
              <a:t>ABANDONO DA PRÁTICA DE CANALIZAÇÃO E RETIFICAÇÃO DE CÓRREGOS</a:t>
            </a:r>
          </a:p>
          <a:p>
            <a:pPr marL="457200" indent="-457200">
              <a:buFont typeface="Arial" pitchFamily="34" charset="0"/>
              <a:buChar char="•"/>
            </a:pPr>
            <a:r>
              <a:rPr lang="pt-BR" sz="2400" dirty="0" smtClean="0"/>
              <a:t>DESESTÍMULO </a:t>
            </a:r>
            <a:r>
              <a:rPr lang="pt-BR" sz="2400" dirty="0"/>
              <a:t>A</a:t>
            </a:r>
            <a:r>
              <a:rPr lang="pt-BR" sz="2400" dirty="0" smtClean="0"/>
              <a:t>O CRESCIMENTO URBANO POR ESPRAIAMENT0 GEOGRÁFICO</a:t>
            </a:r>
          </a:p>
        </p:txBody>
      </p:sp>
    </p:spTree>
    <p:extLst>
      <p:ext uri="{BB962C8B-B14F-4D97-AF65-F5344CB8AC3E}">
        <p14:creationId xmlns:p14="http://schemas.microsoft.com/office/powerpoint/2010/main" val="36677782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Piso intertravado drenante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 y="609600"/>
            <a:ext cx="8464550" cy="554513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4337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E:\Alvaro maio 2017\Livro CIDADES E GEOLOGIA\Croqui pavimento drenante de acumulação-infiltraçã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8" y="858838"/>
            <a:ext cx="8664575" cy="35687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857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611560" y="188640"/>
            <a:ext cx="7848872" cy="5786199"/>
          </a:xfrm>
          <a:prstGeom prst="rect">
            <a:avLst/>
          </a:prstGeom>
          <a:noFill/>
        </p:spPr>
        <p:txBody>
          <a:bodyPr wrap="square" rtlCol="0">
            <a:spAutoFit/>
          </a:bodyPr>
          <a:lstStyle/>
          <a:p>
            <a:pPr algn="ctr"/>
            <a:r>
              <a:rPr lang="pt-BR" sz="4000" b="1" dirty="0" smtClean="0"/>
              <a:t>VALETAS/SARGETAS </a:t>
            </a:r>
            <a:r>
              <a:rPr lang="pt-BR" sz="4000" b="1" dirty="0"/>
              <a:t>DRENANTES DE ACUMULAÇÃO E </a:t>
            </a:r>
            <a:r>
              <a:rPr lang="pt-BR" sz="4000" b="1" dirty="0" smtClean="0"/>
              <a:t>INFILTRAÇÃO</a:t>
            </a:r>
          </a:p>
          <a:p>
            <a:pPr algn="ctr"/>
            <a:r>
              <a:rPr lang="pt-BR" sz="2800" i="1" dirty="0" smtClean="0"/>
              <a:t>(As </a:t>
            </a:r>
            <a:r>
              <a:rPr lang="pt-BR" sz="2800" i="1" dirty="0"/>
              <a:t>águas de chuva obrigatoriamente passam </a:t>
            </a:r>
            <a:r>
              <a:rPr lang="pt-BR" sz="2800" i="1" dirty="0" smtClean="0"/>
              <a:t>em algum momento pelas </a:t>
            </a:r>
            <a:r>
              <a:rPr lang="pt-BR" sz="2800" i="1" dirty="0"/>
              <a:t>valetas urbanas, o que as qualifica como ótima oportunidade de acumulação e infiltração de um bom volume dessas </a:t>
            </a:r>
            <a:r>
              <a:rPr lang="pt-BR" sz="2800" i="1" dirty="0" smtClean="0"/>
              <a:t>águas)</a:t>
            </a:r>
            <a:endParaRPr lang="pt-BR" sz="2800" dirty="0"/>
          </a:p>
          <a:p>
            <a:pPr algn="ctr"/>
            <a:endParaRPr lang="pt-BR" sz="4000" b="1" dirty="0"/>
          </a:p>
          <a:p>
            <a:pPr algn="ctr"/>
            <a:endParaRPr lang="pt-BR" sz="4000" b="1" dirty="0"/>
          </a:p>
          <a:p>
            <a:pPr algn="ctr"/>
            <a:r>
              <a:rPr lang="pt-BR" sz="4000" b="1" dirty="0" smtClean="0"/>
              <a:t>CALÇADAS </a:t>
            </a:r>
            <a:r>
              <a:rPr lang="pt-BR" sz="4000" b="1" dirty="0"/>
              <a:t>COM PISO DRENANTE E CANTEIROS</a:t>
            </a:r>
          </a:p>
          <a:p>
            <a:endParaRPr lang="pt-BR" dirty="0"/>
          </a:p>
        </p:txBody>
      </p:sp>
    </p:spTree>
    <p:extLst>
      <p:ext uri="{BB962C8B-B14F-4D97-AF65-F5344CB8AC3E}">
        <p14:creationId xmlns:p14="http://schemas.microsoft.com/office/powerpoint/2010/main" val="34689987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lvaro\Enchentes\Sarjeta e calçada drenante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896" y="281501"/>
            <a:ext cx="8669584" cy="6315851"/>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2063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C:\Alvaro\CONCEPÇÕES DE PROJETO\Sargetas e calçadas impermeabilizadas 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838" y="1211263"/>
            <a:ext cx="7726362" cy="54165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1139" name="CaixaDeTexto 4"/>
          <p:cNvSpPr txBox="1">
            <a:spLocks noChangeArrowheads="1"/>
          </p:cNvSpPr>
          <p:nvPr/>
        </p:nvSpPr>
        <p:spPr bwMode="auto">
          <a:xfrm>
            <a:off x="381000" y="288925"/>
            <a:ext cx="83518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pt-BR" altLang="pt-BR" b="1" dirty="0" smtClean="0"/>
              <a:t>ANTES</a:t>
            </a:r>
            <a:endParaRPr lang="pt-BR" altLang="pt-BR" b="1" dirty="0"/>
          </a:p>
        </p:txBody>
      </p:sp>
    </p:spTree>
    <p:extLst>
      <p:ext uri="{BB962C8B-B14F-4D97-AF65-F5344CB8AC3E}">
        <p14:creationId xmlns:p14="http://schemas.microsoft.com/office/powerpoint/2010/main" val="29386688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638" y="962025"/>
            <a:ext cx="7832725" cy="569753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3187" name="CaixaDeTexto 4"/>
          <p:cNvSpPr txBox="1">
            <a:spLocks noChangeArrowheads="1"/>
          </p:cNvSpPr>
          <p:nvPr/>
        </p:nvSpPr>
        <p:spPr bwMode="auto">
          <a:xfrm>
            <a:off x="258763" y="182563"/>
            <a:ext cx="85804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pt-BR" altLang="pt-BR" b="1" dirty="0" smtClean="0"/>
              <a:t>DEPOIS</a:t>
            </a:r>
            <a:endParaRPr lang="pt-BR" altLang="pt-BR" b="1" dirty="0"/>
          </a:p>
        </p:txBody>
      </p:sp>
    </p:spTree>
    <p:extLst>
      <p:ext uri="{BB962C8B-B14F-4D97-AF65-F5344CB8AC3E}">
        <p14:creationId xmlns:p14="http://schemas.microsoft.com/office/powerpoint/2010/main" val="22763263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755576" y="1340768"/>
            <a:ext cx="7632848" cy="3170099"/>
          </a:xfrm>
          <a:prstGeom prst="rect">
            <a:avLst/>
          </a:prstGeom>
        </p:spPr>
        <p:txBody>
          <a:bodyPr wrap="square">
            <a:spAutoFit/>
          </a:bodyPr>
          <a:lstStyle/>
          <a:p>
            <a:pPr algn="ctr"/>
            <a:r>
              <a:rPr lang="pt-BR" sz="4000" b="1" dirty="0"/>
              <a:t>REDUÇÃO DO ASSOREAMENTO DAS DRENAGENS VIA COMBATE À EROSÃO E AO LANÇAMENTO IRREGULAR DE LIXO E ENTULHO DE CONSTRUÇÃO CIVIL</a:t>
            </a:r>
          </a:p>
        </p:txBody>
      </p:sp>
    </p:spTree>
    <p:extLst>
      <p:ext uri="{BB962C8B-B14F-4D97-AF65-F5344CB8AC3E}">
        <p14:creationId xmlns:p14="http://schemas.microsoft.com/office/powerpoint/2010/main" val="12916910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79512" y="908720"/>
            <a:ext cx="8784976" cy="4647426"/>
          </a:xfrm>
          <a:prstGeom prst="rect">
            <a:avLst/>
          </a:prstGeom>
          <a:noFill/>
          <a:ln w="28575">
            <a:solidFill>
              <a:schemeClr val="tx1"/>
            </a:solidFill>
          </a:ln>
        </p:spPr>
        <p:txBody>
          <a:bodyPr wrap="square" rtlCol="0">
            <a:spAutoFit/>
          </a:bodyPr>
          <a:lstStyle/>
          <a:p>
            <a:r>
              <a:rPr lang="pt-BR" sz="3600" b="1" dirty="0" smtClean="0"/>
              <a:t>PRINCIPAIS CAUSAS DA EROSÃO URBANA:</a:t>
            </a:r>
          </a:p>
          <a:p>
            <a:pPr algn="just"/>
            <a:endParaRPr lang="pt-BR" sz="3600" b="1" dirty="0"/>
          </a:p>
          <a:p>
            <a:pPr algn="just"/>
            <a:r>
              <a:rPr lang="pt-BR" sz="2800" b="1" dirty="0" smtClean="0"/>
              <a:t>1 - O VÍCIO CULTURAL NA PRODUÇÃO DE PLATÔS ATRAVÉS DE TERRAPLENAGENS INTENSIVAS E EXTENSIVAS</a:t>
            </a:r>
          </a:p>
          <a:p>
            <a:pPr algn="just"/>
            <a:endParaRPr lang="pt-BR" sz="2800" b="1" dirty="0" smtClean="0"/>
          </a:p>
          <a:p>
            <a:pPr algn="just"/>
            <a:r>
              <a:rPr lang="pt-BR" sz="2800" b="1" dirty="0" smtClean="0"/>
              <a:t>2 – A PROLONGADA EXPOSIÇÃO DE SUPERFÍCIES DE SOLO A PROCESSOS EROSIVOS</a:t>
            </a:r>
          </a:p>
          <a:p>
            <a:pPr algn="just"/>
            <a:endParaRPr lang="pt-BR" sz="2800" b="1" dirty="0"/>
          </a:p>
          <a:p>
            <a:pPr algn="just"/>
            <a:r>
              <a:rPr lang="pt-BR" sz="2800" b="1" dirty="0" smtClean="0"/>
              <a:t>3 – A TOTAL FALTA DE FISCALIZAÇÃO E O DESCASO MUNICIPAL PARA COM A EROSÃO URBANA</a:t>
            </a:r>
            <a:endParaRPr lang="pt-BR" sz="2800" b="1" dirty="0"/>
          </a:p>
        </p:txBody>
      </p:sp>
    </p:spTree>
    <p:extLst>
      <p:ext uri="{BB962C8B-B14F-4D97-AF65-F5344CB8AC3E}">
        <p14:creationId xmlns:p14="http://schemas.microsoft.com/office/powerpoint/2010/main" val="16815653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CaixaDeTexto 3"/>
          <p:cNvSpPr txBox="1">
            <a:spLocks noChangeArrowheads="1"/>
          </p:cNvSpPr>
          <p:nvPr/>
        </p:nvSpPr>
        <p:spPr bwMode="auto">
          <a:xfrm>
            <a:off x="231775" y="996950"/>
            <a:ext cx="8737600" cy="44005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pt-BR" altLang="pt-BR" sz="2400" dirty="0"/>
          </a:p>
          <a:p>
            <a:pPr algn="ctr" eaLnBrk="1" hangingPunct="1">
              <a:spcBef>
                <a:spcPct val="0"/>
              </a:spcBef>
              <a:buFontTx/>
              <a:buNone/>
            </a:pPr>
            <a:endParaRPr lang="pt-BR" altLang="pt-BR" sz="2400" dirty="0"/>
          </a:p>
          <a:p>
            <a:pPr algn="ctr" eaLnBrk="1" hangingPunct="1">
              <a:spcBef>
                <a:spcPct val="0"/>
              </a:spcBef>
              <a:buFontTx/>
              <a:buNone/>
            </a:pPr>
            <a:r>
              <a:rPr lang="pt-BR" altLang="pt-BR" sz="4000" b="1" dirty="0">
                <a:solidFill>
                  <a:srgbClr val="996633"/>
                </a:solidFill>
              </a:rPr>
              <a:t>ASSOREAMENTO</a:t>
            </a:r>
          </a:p>
          <a:p>
            <a:pPr eaLnBrk="1" hangingPunct="1">
              <a:spcBef>
                <a:spcPct val="0"/>
              </a:spcBef>
              <a:buFontTx/>
              <a:buNone/>
            </a:pPr>
            <a:endParaRPr lang="pt-BR" altLang="pt-BR" sz="2400" dirty="0"/>
          </a:p>
          <a:p>
            <a:pPr eaLnBrk="1" hangingPunct="1">
              <a:spcBef>
                <a:spcPct val="0"/>
              </a:spcBef>
              <a:buFontTx/>
              <a:buNone/>
            </a:pPr>
            <a:r>
              <a:rPr lang="pt-BR" altLang="pt-BR" sz="2400" b="1" dirty="0"/>
              <a:t>Significado hidrológico</a:t>
            </a:r>
            <a:r>
              <a:rPr lang="pt-BR" altLang="pt-BR" sz="2400" dirty="0"/>
              <a:t>:</a:t>
            </a:r>
          </a:p>
          <a:p>
            <a:pPr eaLnBrk="1" hangingPunct="1">
              <a:spcBef>
                <a:spcPct val="0"/>
              </a:spcBef>
              <a:buFontTx/>
              <a:buNone/>
            </a:pPr>
            <a:r>
              <a:rPr lang="pt-BR" altLang="pt-BR" sz="2400" dirty="0"/>
              <a:t>REDUÇÃO MÉDIA DE 50% DA CAPACIDADE DE VAZÃO DAS DRENAGENS </a:t>
            </a:r>
            <a:r>
              <a:rPr lang="pt-BR" altLang="pt-BR" sz="2400" dirty="0" smtClean="0"/>
              <a:t>NATURAIS E CONSTRUÍDAS NA </a:t>
            </a:r>
            <a:r>
              <a:rPr lang="pt-BR" altLang="pt-BR" sz="2400" dirty="0"/>
              <a:t>REGIÃO METROPOLITANA DE SÃO PAULO</a:t>
            </a:r>
          </a:p>
          <a:p>
            <a:pPr eaLnBrk="1" hangingPunct="1">
              <a:spcBef>
                <a:spcPct val="0"/>
              </a:spcBef>
              <a:buFontTx/>
              <a:buNone/>
            </a:pPr>
            <a:endParaRPr lang="pt-BR" altLang="pt-BR" sz="2400" dirty="0"/>
          </a:p>
          <a:p>
            <a:pPr eaLnBrk="1" hangingPunct="1">
              <a:spcBef>
                <a:spcPct val="0"/>
              </a:spcBef>
              <a:buFontTx/>
              <a:buNone/>
            </a:pPr>
            <a:endParaRPr lang="pt-BR" altLang="pt-BR" sz="2400" dirty="0"/>
          </a:p>
          <a:p>
            <a:pPr eaLnBrk="1" hangingPunct="1">
              <a:spcBef>
                <a:spcPct val="0"/>
              </a:spcBef>
              <a:buFontTx/>
              <a:buNone/>
            </a:pPr>
            <a:endParaRPr lang="pt-BR" altLang="pt-BR" sz="2400" dirty="0"/>
          </a:p>
        </p:txBody>
      </p:sp>
    </p:spTree>
    <p:extLst>
      <p:ext uri="{BB962C8B-B14F-4D97-AF65-F5344CB8AC3E}">
        <p14:creationId xmlns:p14="http://schemas.microsoft.com/office/powerpoint/2010/main" val="9096600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1"/>
          <p:cNvSpPr>
            <a:spLocks noChangeArrowheads="1"/>
          </p:cNvSpPr>
          <p:nvPr/>
        </p:nvSpPr>
        <p:spPr bwMode="auto">
          <a:xfrm>
            <a:off x="319088" y="518194"/>
            <a:ext cx="8404225" cy="577081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pt-BR" altLang="pt-BR" sz="2000" b="1" dirty="0">
                <a:latin typeface="Arial" charset="0"/>
                <a:cs typeface="Times New Roman" pitchFamily="18" charset="0"/>
              </a:rPr>
              <a:t>PRINCIPAIS COMPONENTES DO MATERIAL DE ASSOREAMENTO</a:t>
            </a:r>
          </a:p>
          <a:p>
            <a:pPr algn="just" eaLnBrk="1" hangingPunct="1">
              <a:spcBef>
                <a:spcPct val="0"/>
              </a:spcBef>
              <a:buFontTx/>
              <a:buNone/>
            </a:pPr>
            <a:endParaRPr lang="pt-BR" altLang="pt-BR" sz="1400" dirty="0">
              <a:latin typeface="Arial" charset="0"/>
              <a:cs typeface="Times New Roman" pitchFamily="18" charset="0"/>
            </a:endParaRPr>
          </a:p>
          <a:p>
            <a:pPr algn="just" eaLnBrk="1" hangingPunct="1">
              <a:spcBef>
                <a:spcPct val="0"/>
              </a:spcBef>
              <a:buFontTx/>
              <a:buNone/>
            </a:pPr>
            <a:endParaRPr lang="pt-BR" altLang="pt-BR" sz="1400" b="0" dirty="0">
              <a:latin typeface="Arial" charset="0"/>
              <a:cs typeface="Times New Roman" pitchFamily="18" charset="0"/>
            </a:endParaRPr>
          </a:p>
          <a:p>
            <a:pPr algn="just" eaLnBrk="1" hangingPunct="1">
              <a:spcBef>
                <a:spcPct val="0"/>
              </a:spcBef>
              <a:buFontTx/>
              <a:buNone/>
            </a:pPr>
            <a:endParaRPr lang="pt-BR" altLang="pt-BR" sz="900" b="0" dirty="0">
              <a:latin typeface="Arial" charset="0"/>
              <a:cs typeface="Times New Roman" pitchFamily="18" charset="0"/>
            </a:endParaRPr>
          </a:p>
          <a:p>
            <a:pPr algn="just">
              <a:spcBef>
                <a:spcPct val="0"/>
              </a:spcBef>
            </a:pPr>
            <a:r>
              <a:rPr lang="pt-BR" altLang="pt-BR" sz="2400" dirty="0">
                <a:latin typeface="Arial" charset="0"/>
                <a:cs typeface="Times New Roman" pitchFamily="18" charset="0"/>
              </a:rPr>
              <a:t>CLASSE I</a:t>
            </a:r>
            <a:r>
              <a:rPr lang="pt-BR" altLang="pt-BR" sz="2400" b="0" dirty="0">
                <a:latin typeface="Arial" charset="0"/>
                <a:cs typeface="Times New Roman" pitchFamily="18" charset="0"/>
              </a:rPr>
              <a:t> - Sedimentos </a:t>
            </a:r>
            <a:r>
              <a:rPr lang="pt-BR" altLang="pt-BR" sz="2400" b="0" dirty="0" err="1">
                <a:latin typeface="Arial" charset="0"/>
                <a:cs typeface="Times New Roman" pitchFamily="18" charset="0"/>
              </a:rPr>
              <a:t>silto</a:t>
            </a:r>
            <a:r>
              <a:rPr lang="pt-BR" altLang="pt-BR" sz="2400" b="0" dirty="0">
                <a:latin typeface="Arial" charset="0"/>
                <a:cs typeface="Times New Roman" pitchFamily="18" charset="0"/>
              </a:rPr>
              <a:t>-</a:t>
            </a:r>
            <a:r>
              <a:rPr lang="pt-BR" altLang="pt-BR" sz="2400" b="0" dirty="0" err="1">
                <a:latin typeface="Arial" charset="0"/>
                <a:cs typeface="Times New Roman" pitchFamily="18" charset="0"/>
              </a:rPr>
              <a:t>areno</a:t>
            </a:r>
            <a:r>
              <a:rPr lang="pt-BR" altLang="pt-BR" sz="2400" b="0" dirty="0">
                <a:latin typeface="Arial" charset="0"/>
                <a:cs typeface="Times New Roman" pitchFamily="18" charset="0"/>
              </a:rPr>
              <a:t>-argilosos provenientes da erosão por águas pluviais sobre solos naturais e de aterros. ~ 80% em peso</a:t>
            </a:r>
          </a:p>
          <a:p>
            <a:pPr algn="just">
              <a:spcBef>
                <a:spcPct val="0"/>
              </a:spcBef>
            </a:pPr>
            <a:endParaRPr lang="pt-BR" altLang="pt-BR" sz="2400" b="0" dirty="0">
              <a:latin typeface="Arial" charset="0"/>
            </a:endParaRPr>
          </a:p>
          <a:p>
            <a:pPr algn="just">
              <a:spcBef>
                <a:spcPct val="0"/>
              </a:spcBef>
            </a:pPr>
            <a:r>
              <a:rPr lang="pt-BR" altLang="pt-BR" sz="2400" dirty="0">
                <a:latin typeface="Arial" charset="0"/>
                <a:cs typeface="Times New Roman" pitchFamily="18" charset="0"/>
              </a:rPr>
              <a:t>CLASSE II</a:t>
            </a:r>
            <a:r>
              <a:rPr lang="pt-BR" altLang="pt-BR" sz="2400" b="0" dirty="0">
                <a:latin typeface="Arial" charset="0"/>
                <a:cs typeface="Times New Roman" pitchFamily="18" charset="0"/>
              </a:rPr>
              <a:t> - Entulho inerte </a:t>
            </a:r>
            <a:r>
              <a:rPr lang="pt-BR" altLang="pt-BR" sz="2400" b="0" dirty="0" err="1">
                <a:latin typeface="Arial" charset="0"/>
                <a:cs typeface="Times New Roman" pitchFamily="18" charset="0"/>
              </a:rPr>
              <a:t>areno</a:t>
            </a:r>
            <a:r>
              <a:rPr lang="pt-BR" altLang="pt-BR" sz="2400" b="0" dirty="0">
                <a:latin typeface="Arial" charset="0"/>
                <a:cs typeface="Times New Roman" pitchFamily="18" charset="0"/>
              </a:rPr>
              <a:t>-terroso-pedregoso proveniente de obras de construção civil, demolições e pequenas reformas e desagregação de pavimentos urbanos.  ~ 15% em peso</a:t>
            </a:r>
          </a:p>
          <a:p>
            <a:pPr algn="just">
              <a:spcBef>
                <a:spcPct val="0"/>
              </a:spcBef>
            </a:pPr>
            <a:endParaRPr lang="pt-BR" altLang="pt-BR" sz="2400" b="0" dirty="0">
              <a:latin typeface="Arial" charset="0"/>
            </a:endParaRPr>
          </a:p>
          <a:p>
            <a:pPr algn="just">
              <a:spcBef>
                <a:spcPct val="0"/>
              </a:spcBef>
            </a:pPr>
            <a:r>
              <a:rPr lang="pt-BR" altLang="pt-BR" sz="2400" dirty="0">
                <a:latin typeface="Arial" charset="0"/>
                <a:cs typeface="Times New Roman" pitchFamily="18" charset="0"/>
              </a:rPr>
              <a:t>CLASSE III</a:t>
            </a:r>
            <a:r>
              <a:rPr lang="pt-BR" altLang="pt-BR" sz="2400" b="0" dirty="0">
                <a:latin typeface="Arial" charset="0"/>
                <a:cs typeface="Times New Roman" pitchFamily="18" charset="0"/>
              </a:rPr>
              <a:t> - Restos de madeiras, metais, vidros e plásticos originados da construção civil, demolições e reformas, e lixo urbano (papéis-papelão, plásticos, tecidos, vidros, pneus, móveis e outros utensílios, etc.  ~ 5% em peso</a:t>
            </a:r>
            <a:endParaRPr lang="pt-BR" altLang="pt-BR" sz="2400" b="0" dirty="0">
              <a:latin typeface="Arial" charset="0"/>
            </a:endParaRPr>
          </a:p>
        </p:txBody>
      </p:sp>
    </p:spTree>
    <p:extLst>
      <p:ext uri="{BB962C8B-B14F-4D97-AF65-F5344CB8AC3E}">
        <p14:creationId xmlns:p14="http://schemas.microsoft.com/office/powerpoint/2010/main" val="893152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33806" y="260648"/>
            <a:ext cx="8712061" cy="5693866"/>
          </a:xfrm>
          <a:prstGeom prst="rect">
            <a:avLst/>
          </a:prstGeom>
          <a:noFill/>
          <a:ln w="28575">
            <a:solidFill>
              <a:schemeClr val="tx1"/>
            </a:solidFill>
          </a:ln>
        </p:spPr>
        <p:txBody>
          <a:bodyPr wrap="square" rtlCol="0">
            <a:spAutoFit/>
          </a:bodyPr>
          <a:lstStyle/>
          <a:p>
            <a:pPr algn="just"/>
            <a:r>
              <a:rPr lang="pt-BR" sz="2800" b="1" dirty="0" smtClean="0">
                <a:solidFill>
                  <a:schemeClr val="accent3">
                    <a:lumMod val="50000"/>
                  </a:schemeClr>
                </a:solidFill>
              </a:rPr>
              <a:t>DEVE-SE TER EM CONTA QUE SERÁ A SOMA DOS EFEITOS DO CONJUNTO DESSES EXPEDIENTES QUE PERMITIRÁ REDUZIR SIGNIFICATIVAMENTE O VOLUME DAS ÁGUAS DE CHUVA QUE SÃO HOJE RAPIDAMENTE LANÇADAS SOBRE O SISTEMA URBANO DE DRENAGEM E CONSTITUEM O PRINCIPAL FATOR CAUSAL DAS ENCHENTES URBANAS</a:t>
            </a:r>
            <a:r>
              <a:rPr lang="pt-BR" sz="2800" b="1" dirty="0" smtClean="0">
                <a:solidFill>
                  <a:schemeClr val="accent3">
                    <a:lumMod val="50000"/>
                  </a:schemeClr>
                </a:solidFill>
              </a:rPr>
              <a:t>.</a:t>
            </a:r>
          </a:p>
          <a:p>
            <a:pPr algn="just"/>
            <a:endParaRPr lang="pt-BR" sz="2800" b="1" dirty="0">
              <a:solidFill>
                <a:schemeClr val="accent3">
                  <a:lumMod val="50000"/>
                </a:schemeClr>
              </a:solidFill>
            </a:endParaRPr>
          </a:p>
          <a:p>
            <a:pPr algn="just"/>
            <a:endParaRPr lang="pt-BR" sz="2800" b="1" dirty="0" smtClean="0">
              <a:solidFill>
                <a:schemeClr val="accent3">
                  <a:lumMod val="50000"/>
                </a:schemeClr>
              </a:solidFill>
            </a:endParaRPr>
          </a:p>
          <a:p>
            <a:pPr algn="just"/>
            <a:r>
              <a:rPr lang="pt-BR" sz="2800" b="1" dirty="0" smtClean="0">
                <a:solidFill>
                  <a:schemeClr val="accent3">
                    <a:lumMod val="50000"/>
                  </a:schemeClr>
                </a:solidFill>
              </a:rPr>
              <a:t>DE OUTRA PARTE, SEM A IMPLEMENTAÇÃO DE UM PROGRAMA DESSA NATUREZA NUNCA SE PODERÁ ESPERAR QUALQUER SUCESSO DE PROGRAMAS DE COMBATE ÀS ENCHENTES URBANAS.</a:t>
            </a:r>
            <a:endParaRPr lang="pt-BR" sz="2800" b="1" dirty="0">
              <a:solidFill>
                <a:schemeClr val="accent3">
                  <a:lumMod val="50000"/>
                </a:schemeClr>
              </a:solidFill>
            </a:endParaRPr>
          </a:p>
        </p:txBody>
      </p:sp>
    </p:spTree>
    <p:extLst>
      <p:ext uri="{BB962C8B-B14F-4D97-AF65-F5344CB8AC3E}">
        <p14:creationId xmlns:p14="http://schemas.microsoft.com/office/powerpoint/2010/main" val="29665097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descr="Sta Etelvina 1 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138" y="128588"/>
            <a:ext cx="6859587" cy="668496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9371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descr="São Luís do Paraitinga 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900113"/>
            <a:ext cx="8791575" cy="448468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1400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1049338"/>
            <a:ext cx="8712200" cy="4818062"/>
          </a:xfrm>
          <a:prstGeom prst="rect">
            <a:avLst/>
          </a:prstGeom>
          <a:noFill/>
          <a:ln w="317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1779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descr="A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8" y="488950"/>
            <a:ext cx="8555037" cy="58769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03515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descr="CAP2-C11-F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7138" y="363538"/>
            <a:ext cx="4173537" cy="6151562"/>
          </a:xfrm>
          <a:prstGeom prst="rect">
            <a:avLst/>
          </a:prstGeom>
          <a:noFill/>
          <a:ln w="127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37938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descr="C:\Alvaro 2\Enchentes 1\Assoreamento bueiros 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8" y="271463"/>
            <a:ext cx="8461375" cy="63468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7962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descr="Drenagem assoreada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13" y="609600"/>
            <a:ext cx="7975600" cy="5622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068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descr="Assoreamento Cabuçu de Cima 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3" y="360363"/>
            <a:ext cx="8772525" cy="61277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7267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descr="A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138" y="520700"/>
            <a:ext cx="8697912" cy="578008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89180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descr="Piscinão do Caaguaçu 1 - jan 2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475" y="563563"/>
            <a:ext cx="8680450" cy="566261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2655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aixaDeTexto 3"/>
          <p:cNvSpPr txBox="1">
            <a:spLocks noChangeArrowheads="1"/>
          </p:cNvSpPr>
          <p:nvPr/>
        </p:nvSpPr>
        <p:spPr bwMode="auto">
          <a:xfrm>
            <a:off x="251520" y="764704"/>
            <a:ext cx="8640960" cy="5632311"/>
          </a:xfrm>
          <a:prstGeom prst="rect">
            <a:avLst/>
          </a:prstGeom>
          <a:noFill/>
          <a:ln w="28575">
            <a:solidFill>
              <a:srgbClr val="6633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spcBef>
                <a:spcPct val="0"/>
              </a:spcBef>
              <a:buFontTx/>
              <a:buNone/>
            </a:pPr>
            <a:r>
              <a:rPr lang="pt-BR" altLang="pt-BR" sz="2400" b="1" dirty="0"/>
              <a:t>O </a:t>
            </a:r>
            <a:r>
              <a:rPr lang="pt-BR" altLang="pt-BR" sz="2400" b="1" u="sng" dirty="0"/>
              <a:t>COEFICIENTE DE ESCOAMENTO SUPERFICIAL </a:t>
            </a:r>
            <a:r>
              <a:rPr lang="pt-BR" altLang="pt-BR" sz="2400" b="1" dirty="0"/>
              <a:t>URBANO HOJE NAS CIDADES MÉDIAS E GRANDES BRASILEIRAS ESTÁ ENTRE 80% E 85%, UM DESATINO </a:t>
            </a:r>
            <a:r>
              <a:rPr lang="pt-BR" altLang="pt-BR" sz="2400" b="1" dirty="0" smtClean="0"/>
              <a:t>HIDROLÓGICO. OU SEJA, ALGO COMO 85% DO VOLUME DE UM EPISÓDIO PLUVIOMÉTRICO SÃO ESCOADOS RAPIDAMENTE PARA AS DRENAGENS URBANAS.</a:t>
            </a:r>
            <a:endParaRPr lang="pt-BR" altLang="pt-BR" sz="2400" b="1" dirty="0"/>
          </a:p>
          <a:p>
            <a:pPr eaLnBrk="1" hangingPunct="1">
              <a:spcBef>
                <a:spcPct val="0"/>
              </a:spcBef>
              <a:buFontTx/>
              <a:buNone/>
            </a:pPr>
            <a:endParaRPr lang="pt-BR" altLang="pt-BR" sz="2400" b="1" dirty="0"/>
          </a:p>
          <a:p>
            <a:pPr eaLnBrk="1" hangingPunct="1">
              <a:spcBef>
                <a:spcPct val="0"/>
              </a:spcBef>
              <a:buFontTx/>
              <a:buNone/>
            </a:pPr>
            <a:endParaRPr lang="pt-BR" altLang="pt-BR" sz="2400" b="1" dirty="0"/>
          </a:p>
          <a:p>
            <a:pPr eaLnBrk="1" hangingPunct="1">
              <a:spcBef>
                <a:spcPct val="0"/>
              </a:spcBef>
              <a:buFontTx/>
              <a:buNone/>
            </a:pPr>
            <a:endParaRPr lang="pt-BR" altLang="pt-BR" sz="2400" b="1" dirty="0"/>
          </a:p>
          <a:p>
            <a:pPr algn="just" eaLnBrk="1" hangingPunct="1">
              <a:spcBef>
                <a:spcPct val="0"/>
              </a:spcBef>
              <a:buFontTx/>
              <a:buNone/>
            </a:pPr>
            <a:r>
              <a:rPr lang="pt-BR" altLang="pt-BR" sz="2400" b="1" dirty="0"/>
              <a:t>REDUZIR ESSE COEFICIENTE PARA UM PATAMAR CIVILIZADO DE </a:t>
            </a:r>
            <a:r>
              <a:rPr lang="pt-BR" altLang="pt-BR" sz="2400" b="1" dirty="0" smtClean="0"/>
              <a:t>40% A 50</a:t>
            </a:r>
            <a:r>
              <a:rPr lang="pt-BR" altLang="pt-BR" sz="2400" b="1" dirty="0"/>
              <a:t>%  CONSTITUI UM OBJETIVO DE EFEITOS HIDROLÓGICOS FANTÁSTICOS E PLENAMENTE ALCANÇÁVEL POR UM PACOTE DE MEDIDAS NÃO </a:t>
            </a:r>
            <a:r>
              <a:rPr lang="pt-BR" altLang="pt-BR" sz="2400" b="1" dirty="0" smtClean="0"/>
              <a:t>ESTRUTURAIS.</a:t>
            </a:r>
            <a:endParaRPr lang="pt-BR" altLang="pt-BR" sz="2400" b="1" dirty="0"/>
          </a:p>
        </p:txBody>
      </p:sp>
    </p:spTree>
    <p:extLst>
      <p:ext uri="{BB962C8B-B14F-4D97-AF65-F5344CB8AC3E}">
        <p14:creationId xmlns:p14="http://schemas.microsoft.com/office/powerpoint/2010/main" val="6477200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2"/>
          <p:cNvSpPr txBox="1">
            <a:spLocks noChangeArrowheads="1"/>
          </p:cNvSpPr>
          <p:nvPr/>
        </p:nvSpPr>
        <p:spPr bwMode="auto">
          <a:xfrm>
            <a:off x="701675" y="355600"/>
            <a:ext cx="7526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pt-BR" altLang="pt-BR" sz="2400" b="1" dirty="0">
                <a:latin typeface="Arial" charset="0"/>
              </a:rPr>
              <a:t>LIBERAÇÃO DE MATERIAIS DE ASSOREAMENTO</a:t>
            </a:r>
          </a:p>
        </p:txBody>
      </p:sp>
      <p:sp>
        <p:nvSpPr>
          <p:cNvPr id="130051" name="Text Box 3"/>
          <p:cNvSpPr txBox="1">
            <a:spLocks noChangeArrowheads="1"/>
          </p:cNvSpPr>
          <p:nvPr/>
        </p:nvSpPr>
        <p:spPr bwMode="auto">
          <a:xfrm>
            <a:off x="6619875" y="6299200"/>
            <a:ext cx="225107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nSpc>
                <a:spcPct val="50000"/>
              </a:lnSpc>
              <a:spcBef>
                <a:spcPct val="50000"/>
              </a:spcBef>
              <a:buFontTx/>
              <a:buNone/>
            </a:pPr>
            <a:r>
              <a:rPr lang="pt-BR" altLang="pt-BR" sz="900">
                <a:latin typeface="Tahoma" pitchFamily="34" charset="0"/>
              </a:rPr>
              <a:t>Concepção: Álvaro R.dos Santos</a:t>
            </a:r>
          </a:p>
          <a:p>
            <a:pPr>
              <a:lnSpc>
                <a:spcPct val="50000"/>
              </a:lnSpc>
              <a:spcBef>
                <a:spcPct val="50000"/>
              </a:spcBef>
              <a:buFontTx/>
              <a:buNone/>
            </a:pPr>
            <a:r>
              <a:rPr lang="pt-BR" altLang="pt-BR" sz="900">
                <a:latin typeface="Tahoma" pitchFamily="34" charset="0"/>
              </a:rPr>
              <a:t>Desenho: Aroldo R.Silva</a:t>
            </a:r>
          </a:p>
        </p:txBody>
      </p:sp>
      <p:pic>
        <p:nvPicPr>
          <p:cNvPr id="130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l="13553" r="13138"/>
          <a:stretch>
            <a:fillRect/>
          </a:stretch>
        </p:blipFill>
        <p:spPr bwMode="auto">
          <a:xfrm>
            <a:off x="132951" y="960438"/>
            <a:ext cx="8831537" cy="5753960"/>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18854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195662" y="404664"/>
            <a:ext cx="8766175" cy="5601533"/>
          </a:xfrm>
          <a:prstGeom prst="rect">
            <a:avLst/>
          </a:prstGeom>
          <a:noFill/>
          <a:ln w="25400">
            <a:solidFill>
              <a:schemeClr val="tx1"/>
            </a:solidFill>
            <a:miter lim="800000"/>
            <a:headEnd/>
            <a:tailEnd/>
          </a:ln>
        </p:spPr>
        <p:txBody>
          <a:bodyPr anchor="ctr">
            <a:spAutoFit/>
          </a:bodyPr>
          <a:lstStyle/>
          <a:p>
            <a:pPr indent="346075" algn="ctr" eaLnBrk="0" hangingPunct="0">
              <a:defRPr/>
            </a:pPr>
            <a:endParaRPr lang="pt-BR" dirty="0">
              <a:cs typeface="+mn-cs"/>
            </a:endParaRPr>
          </a:p>
          <a:p>
            <a:pPr indent="346075" algn="ctr" eaLnBrk="0" hangingPunct="0">
              <a:defRPr/>
            </a:pPr>
            <a:r>
              <a:rPr lang="pt-BR" sz="3200" b="1" dirty="0">
                <a:cs typeface="+mn-cs"/>
              </a:rPr>
              <a:t>PROPOSTA DE LEI MUNICIPAL PARA COIBIÇÃO DA EROSÃO URBANA</a:t>
            </a:r>
          </a:p>
          <a:p>
            <a:pPr indent="346075" algn="ctr" eaLnBrk="0" hangingPunct="0">
              <a:defRPr/>
            </a:pPr>
            <a:r>
              <a:rPr lang="pt-BR" dirty="0">
                <a:cs typeface="+mn-cs"/>
              </a:rPr>
              <a:t>                  </a:t>
            </a:r>
          </a:p>
          <a:p>
            <a:pPr algn="just" eaLnBrk="0" hangingPunct="0">
              <a:defRPr/>
            </a:pPr>
            <a:r>
              <a:rPr lang="pt-BR" sz="2400" dirty="0">
                <a:cs typeface="+mn-cs"/>
              </a:rPr>
              <a:t>	As penalidades previstas </a:t>
            </a:r>
            <a:r>
              <a:rPr lang="pt-BR" sz="2400" dirty="0" smtClean="0">
                <a:cs typeface="+mn-cs"/>
              </a:rPr>
              <a:t>na </a:t>
            </a:r>
            <a:r>
              <a:rPr lang="pt-BR" sz="2400" dirty="0">
                <a:cs typeface="+mn-cs"/>
              </a:rPr>
              <a:t>Lei aplicar-se-ão a proprietários ou responsáveis legais, privados e públicos, de terrenos que estejam originando, por erosão, sedimentos terrosos para fora dos limites da propriedade, ou para drenagens naturais ou construídas existentes no interior da própria propriedade.</a:t>
            </a:r>
          </a:p>
          <a:p>
            <a:pPr algn="just" eaLnBrk="0" hangingPunct="0">
              <a:defRPr/>
            </a:pPr>
            <a:r>
              <a:rPr lang="pt-BR" sz="2400" dirty="0">
                <a:cs typeface="+mn-cs"/>
              </a:rPr>
              <a:t/>
            </a:r>
            <a:br>
              <a:rPr lang="pt-BR" sz="2400" dirty="0">
                <a:cs typeface="+mn-cs"/>
              </a:rPr>
            </a:br>
            <a:r>
              <a:rPr lang="pt-BR" sz="2400" dirty="0">
                <a:cs typeface="+mn-cs"/>
              </a:rPr>
              <a:t>           A penalidade será calculada em função direta da extensão da superfície de solo exposto que esteja produzindo, por erosão, sedimentos terrosos para fora da propriedade ou para drenagens interiores.</a:t>
            </a:r>
          </a:p>
          <a:p>
            <a:pPr lvl="4" algn="just" eaLnBrk="0" hangingPunct="0">
              <a:defRPr/>
            </a:pPr>
            <a:endParaRPr lang="pt-BR" b="0" dirty="0">
              <a:cs typeface="+mn-cs"/>
            </a:endParaRPr>
          </a:p>
        </p:txBody>
      </p:sp>
    </p:spTree>
    <p:extLst>
      <p:ext uri="{BB962C8B-B14F-4D97-AF65-F5344CB8AC3E}">
        <p14:creationId xmlns:p14="http://schemas.microsoft.com/office/powerpoint/2010/main" val="23559694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467544" y="1340768"/>
            <a:ext cx="8064896" cy="2585323"/>
          </a:xfrm>
          <a:prstGeom prst="rect">
            <a:avLst/>
          </a:prstGeom>
          <a:noFill/>
        </p:spPr>
        <p:txBody>
          <a:bodyPr wrap="square" rtlCol="0">
            <a:spAutoFit/>
          </a:bodyPr>
          <a:lstStyle/>
          <a:p>
            <a:pPr algn="ctr"/>
            <a:r>
              <a:rPr lang="pt-BR" sz="4800" b="1" dirty="0" smtClean="0"/>
              <a:t>ABANDONO </a:t>
            </a:r>
            <a:r>
              <a:rPr lang="pt-BR" sz="4800" b="1" dirty="0"/>
              <a:t>DA </a:t>
            </a:r>
            <a:r>
              <a:rPr lang="pt-BR" sz="4800" b="1" dirty="0" smtClean="0"/>
              <a:t>CULTURA </a:t>
            </a:r>
            <a:r>
              <a:rPr lang="pt-BR" sz="4800" b="1" dirty="0"/>
              <a:t>DE CANALIZAÇÃO E RETIFICAÇÃO DE CÓRREGOS</a:t>
            </a:r>
          </a:p>
          <a:p>
            <a:endParaRPr lang="pt-BR" dirty="0"/>
          </a:p>
        </p:txBody>
      </p:sp>
    </p:spTree>
    <p:extLst>
      <p:ext uri="{BB962C8B-B14F-4D97-AF65-F5344CB8AC3E}">
        <p14:creationId xmlns:p14="http://schemas.microsoft.com/office/powerpoint/2010/main" val="16638867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79512" y="188640"/>
            <a:ext cx="8568952" cy="5816977"/>
          </a:xfrm>
          <a:prstGeom prst="rect">
            <a:avLst/>
          </a:prstGeom>
          <a:noFill/>
          <a:ln w="28575">
            <a:solidFill>
              <a:schemeClr val="tx1"/>
            </a:solidFill>
          </a:ln>
        </p:spPr>
        <p:txBody>
          <a:bodyPr wrap="square" rtlCol="0">
            <a:spAutoFit/>
          </a:bodyPr>
          <a:lstStyle/>
          <a:p>
            <a:pPr algn="ctr"/>
            <a:r>
              <a:rPr lang="pt-BR" sz="3600" b="1" dirty="0" smtClean="0"/>
              <a:t>EFEITOS ADVERSOS DA CANALIZAÇÃO</a:t>
            </a:r>
          </a:p>
          <a:p>
            <a:pPr algn="just"/>
            <a:endParaRPr lang="pt-BR" sz="2800" b="1" dirty="0"/>
          </a:p>
          <a:p>
            <a:pPr algn="just"/>
            <a:r>
              <a:rPr lang="pt-BR" sz="2800" b="1" dirty="0" smtClean="0"/>
              <a:t>A CANALIZAÇÃO OU RETIFICAÇÃO DE UM CURSO D’ÁGUA TEM COMO CONSEQUÊNCIA A ACELERAÇÃO DO ESCOAMENTO E A REDUÇÃO DO TEMPO EM QUE AS ÁGUAS CHEGAM  A OUTRO CURSO D’ÁGUA DO QUAL É AFLUENTE.</a:t>
            </a:r>
          </a:p>
          <a:p>
            <a:pPr algn="just"/>
            <a:endParaRPr lang="pt-BR" sz="2800" b="1" dirty="0"/>
          </a:p>
          <a:p>
            <a:pPr algn="just"/>
            <a:r>
              <a:rPr lang="pt-BR" sz="2800" b="1" dirty="0" smtClean="0"/>
              <a:t>REDUZEM SUA CALHA E LEITO MAIOR, PROVOCANDO, POR TRANSBORDAMENTO, ENCHENTES LOCAIS</a:t>
            </a:r>
          </a:p>
          <a:p>
            <a:pPr algn="just"/>
            <a:endParaRPr lang="pt-BR" sz="2800" b="1" dirty="0"/>
          </a:p>
          <a:p>
            <a:pPr algn="just"/>
            <a:r>
              <a:rPr lang="pt-BR" sz="2800" b="1" dirty="0" smtClean="0"/>
              <a:t>OU SEJA, PROVOCAM E POTENCIALIZAM ENCHENTES, EM ESPECIAL EM REGIÕES A JUSANTE.</a:t>
            </a:r>
            <a:endParaRPr lang="pt-BR" sz="2800" b="1" dirty="0"/>
          </a:p>
        </p:txBody>
      </p:sp>
    </p:spTree>
    <p:extLst>
      <p:ext uri="{BB962C8B-B14F-4D97-AF65-F5344CB8AC3E}">
        <p14:creationId xmlns:p14="http://schemas.microsoft.com/office/powerpoint/2010/main" val="3797426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extLst>
      <p:ext uri="{BB962C8B-B14F-4D97-AF65-F5344CB8AC3E}">
        <p14:creationId xmlns:p14="http://schemas.microsoft.com/office/powerpoint/2010/main" val="40686678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25" y="449263"/>
            <a:ext cx="3810000" cy="5715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1482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203200"/>
            <a:ext cx="8461375" cy="63468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1915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438" y="371475"/>
            <a:ext cx="8699500" cy="58118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01386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263" y="361950"/>
            <a:ext cx="8128000" cy="6096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32257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95536" y="1916832"/>
            <a:ext cx="8352928" cy="1754326"/>
          </a:xfrm>
          <a:prstGeom prst="rect">
            <a:avLst/>
          </a:prstGeom>
          <a:noFill/>
        </p:spPr>
        <p:txBody>
          <a:bodyPr wrap="square" rtlCol="0">
            <a:spAutoFit/>
          </a:bodyPr>
          <a:lstStyle/>
          <a:p>
            <a:pPr algn="ctr"/>
            <a:r>
              <a:rPr lang="pt-BR" sz="3600" b="1" dirty="0" smtClean="0"/>
              <a:t>DESESTÍMULO </a:t>
            </a:r>
            <a:r>
              <a:rPr lang="pt-BR" sz="3600" b="1" dirty="0"/>
              <a:t>AO CRESCIMENTO URBANO POR ESPRAIAMENT0 GEOGRÁFICO</a:t>
            </a:r>
          </a:p>
          <a:p>
            <a:pPr algn="ctr"/>
            <a:endParaRPr lang="pt-BR" sz="3600" b="1" dirty="0"/>
          </a:p>
        </p:txBody>
      </p:sp>
    </p:spTree>
    <p:extLst>
      <p:ext uri="{BB962C8B-B14F-4D97-AF65-F5344CB8AC3E}">
        <p14:creationId xmlns:p14="http://schemas.microsoft.com/office/powerpoint/2010/main" val="3708203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CaixaDeTexto 5"/>
          <p:cNvSpPr txBox="1">
            <a:spLocks noChangeArrowheads="1"/>
          </p:cNvSpPr>
          <p:nvPr/>
        </p:nvSpPr>
        <p:spPr bwMode="auto">
          <a:xfrm>
            <a:off x="674688" y="992188"/>
            <a:ext cx="81137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pt-BR" altLang="pt-BR" sz="2400"/>
          </a:p>
        </p:txBody>
      </p:sp>
      <p:sp>
        <p:nvSpPr>
          <p:cNvPr id="118787" name="CaixaDeTexto 6"/>
          <p:cNvSpPr txBox="1">
            <a:spLocks noChangeArrowheads="1"/>
          </p:cNvSpPr>
          <p:nvPr/>
        </p:nvSpPr>
        <p:spPr bwMode="auto">
          <a:xfrm>
            <a:off x="522288" y="534988"/>
            <a:ext cx="81137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pt-BR" altLang="pt-BR" sz="2400"/>
          </a:p>
        </p:txBody>
      </p:sp>
      <p:sp>
        <p:nvSpPr>
          <p:cNvPr id="109572" name="Retângulo 7"/>
          <p:cNvSpPr>
            <a:spLocks noChangeArrowheads="1"/>
          </p:cNvSpPr>
          <p:nvPr/>
        </p:nvSpPr>
        <p:spPr bwMode="auto">
          <a:xfrm>
            <a:off x="123031" y="404664"/>
            <a:ext cx="8912225" cy="5786199"/>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defRPr/>
            </a:pPr>
            <a:r>
              <a:rPr lang="pt-BR" sz="2400" b="1" dirty="0"/>
              <a:t>TAXA DE PERMEABILIDADE OU COTA DE OU COTA DE ACUMULAÇÃO/INFILTRAÇÃO POR LOTE?</a:t>
            </a:r>
            <a:endParaRPr lang="pt-BR" sz="2400" b="1" dirty="0" smtClean="0"/>
          </a:p>
          <a:p>
            <a:pPr algn="ctr">
              <a:defRPr/>
            </a:pPr>
            <a:endParaRPr lang="pt-BR" b="1" dirty="0"/>
          </a:p>
          <a:p>
            <a:pPr algn="ctr">
              <a:defRPr/>
            </a:pPr>
            <a:r>
              <a:rPr lang="pt-BR" b="1" dirty="0" smtClean="0"/>
              <a:t>DISPOSITIV0S DE ACUMULAÇÃO/INFILTRAÇÃO </a:t>
            </a:r>
            <a:r>
              <a:rPr lang="pt-BR" b="1" dirty="0"/>
              <a:t>DE ÁGUA PLUVIAL NO INTERIOR DOS </a:t>
            </a:r>
            <a:r>
              <a:rPr lang="pt-BR" b="1" dirty="0" smtClean="0"/>
              <a:t>LOTES. HIDROLOGICAMENTE MUITO MAIS EFICAZ DO QUE A OBRIGATORIEDADE DE MANUTENÇÃO DE ÁREA DITA PERMEÁVEL</a:t>
            </a:r>
            <a:endParaRPr lang="pt-BR" b="1" dirty="0"/>
          </a:p>
          <a:p>
            <a:pPr>
              <a:defRPr/>
            </a:pPr>
            <a:r>
              <a:rPr lang="pt-BR" b="0" dirty="0"/>
              <a:t> </a:t>
            </a:r>
            <a:endParaRPr lang="pt-BR" b="0" dirty="0" smtClean="0"/>
          </a:p>
          <a:p>
            <a:pPr algn="just">
              <a:defRPr/>
            </a:pPr>
            <a:r>
              <a:rPr lang="pt-BR" sz="2800" b="1" dirty="0" smtClean="0"/>
              <a:t>Lotes</a:t>
            </a:r>
            <a:r>
              <a:rPr lang="pt-BR" sz="2800" b="1" dirty="0"/>
              <a:t>, já ocupados ou não, maiores que 300m² : </a:t>
            </a:r>
            <a:r>
              <a:rPr lang="pt-BR" sz="2000" b="1" dirty="0" smtClean="0"/>
              <a:t>acumulação/infiltração </a:t>
            </a:r>
            <a:r>
              <a:rPr lang="pt-BR" sz="2000" b="1" dirty="0"/>
              <a:t>na proporção de 2 m³ para cada 100m² do terreno </a:t>
            </a:r>
            <a:r>
              <a:rPr lang="pt-BR" sz="2000" b="1" dirty="0" smtClean="0"/>
              <a:t>total</a:t>
            </a:r>
            <a:endParaRPr lang="pt-BR" sz="2000" b="1" dirty="0"/>
          </a:p>
          <a:p>
            <a:pPr algn="just">
              <a:defRPr/>
            </a:pPr>
            <a:r>
              <a:rPr lang="pt-BR" b="0" dirty="0"/>
              <a:t> </a:t>
            </a:r>
            <a:endParaRPr lang="pt-BR" dirty="0"/>
          </a:p>
          <a:p>
            <a:pPr algn="just">
              <a:defRPr/>
            </a:pPr>
            <a:r>
              <a:rPr lang="pt-BR" sz="2800" b="1" dirty="0"/>
              <a:t>Lotes menores que 300m²: </a:t>
            </a:r>
            <a:endParaRPr lang="pt-BR" sz="2800" b="1" dirty="0" smtClean="0"/>
          </a:p>
          <a:p>
            <a:pPr algn="just">
              <a:defRPr/>
            </a:pPr>
            <a:r>
              <a:rPr lang="pt-BR" sz="2000" b="1" dirty="0" smtClean="0"/>
              <a:t>acumulação/infiltração </a:t>
            </a:r>
            <a:r>
              <a:rPr lang="pt-BR" sz="2000" b="1" dirty="0"/>
              <a:t>na proporção de </a:t>
            </a:r>
            <a:r>
              <a:rPr lang="pt-BR" sz="2000" b="1" dirty="0" smtClean="0"/>
              <a:t>1m³/100m²</a:t>
            </a:r>
          </a:p>
          <a:p>
            <a:pPr algn="just">
              <a:defRPr/>
            </a:pPr>
            <a:endParaRPr lang="pt-BR" sz="2000" b="1" dirty="0"/>
          </a:p>
          <a:p>
            <a:pPr algn="just">
              <a:defRPr/>
            </a:pPr>
            <a:r>
              <a:rPr lang="pt-BR" b="0" dirty="0"/>
              <a:t> </a:t>
            </a:r>
            <a:endParaRPr lang="pt-BR" dirty="0"/>
          </a:p>
          <a:p>
            <a:pPr algn="just">
              <a:defRPr/>
            </a:pPr>
            <a:r>
              <a:rPr lang="pt-BR" sz="2000" dirty="0"/>
              <a:t>Considerando que em uma região de urbanização consolidada a área ocupada por lotes corresponde a cerca de 50% ou mais da área total urbanizada, depreende-se o alcance hidrológico de tal operação e seu significado na redução Coeficiente de Escoamento Superficial urbano.</a:t>
            </a:r>
          </a:p>
        </p:txBody>
      </p:sp>
    </p:spTree>
    <p:extLst>
      <p:ext uri="{BB962C8B-B14F-4D97-AF65-F5344CB8AC3E}">
        <p14:creationId xmlns:p14="http://schemas.microsoft.com/office/powerpoint/2010/main" val="42450611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CaixaDeTexto 1"/>
          <p:cNvSpPr txBox="1">
            <a:spLocks noChangeArrowheads="1"/>
          </p:cNvSpPr>
          <p:nvPr/>
        </p:nvSpPr>
        <p:spPr bwMode="auto">
          <a:xfrm>
            <a:off x="179512" y="332656"/>
            <a:ext cx="8784116" cy="630942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spcBef>
                <a:spcPct val="0"/>
              </a:spcBef>
              <a:buFontTx/>
              <a:buNone/>
            </a:pPr>
            <a:r>
              <a:rPr lang="pt-BR" altLang="pt-BR" sz="3600" b="1" dirty="0" smtClean="0">
                <a:solidFill>
                  <a:srgbClr val="CC0000"/>
                </a:solidFill>
              </a:rPr>
              <a:t>DECORRÊNCIAS NEGATIVAS DO CRESCIMENTO URBANO POR ESPRAIAMENTO  </a:t>
            </a:r>
            <a:r>
              <a:rPr lang="pt-BR" altLang="pt-BR" sz="3600" b="1" dirty="0">
                <a:solidFill>
                  <a:srgbClr val="CC0000"/>
                </a:solidFill>
              </a:rPr>
              <a:t>GEOGRÁFICO:</a:t>
            </a:r>
          </a:p>
          <a:p>
            <a:pPr algn="just" eaLnBrk="1" hangingPunct="1">
              <a:spcBef>
                <a:spcPct val="0"/>
              </a:spcBef>
              <a:buFontTx/>
              <a:buNone/>
            </a:pPr>
            <a:endParaRPr lang="pt-BR" altLang="pt-BR" dirty="0"/>
          </a:p>
          <a:p>
            <a:pPr algn="just" eaLnBrk="1" hangingPunct="1">
              <a:spcBef>
                <a:spcPct val="0"/>
              </a:spcBef>
              <a:buFontTx/>
              <a:buNone/>
            </a:pPr>
            <a:r>
              <a:rPr lang="pt-BR" altLang="pt-BR" u="sng" dirty="0"/>
              <a:t>Significado hidrológico</a:t>
            </a:r>
            <a:r>
              <a:rPr lang="pt-BR" altLang="pt-BR" dirty="0"/>
              <a:t>:</a:t>
            </a:r>
          </a:p>
          <a:p>
            <a:pPr algn="just" eaLnBrk="1" hangingPunct="1">
              <a:spcBef>
                <a:spcPct val="0"/>
              </a:spcBef>
              <a:buFontTx/>
              <a:buNone/>
            </a:pPr>
            <a:r>
              <a:rPr lang="pt-BR" altLang="pt-BR" dirty="0"/>
              <a:t>A progressiva incorporação de novas áreas aos domínios e comportamentos hidrológicos urbanos.</a:t>
            </a:r>
          </a:p>
          <a:p>
            <a:pPr algn="just" eaLnBrk="1" hangingPunct="1">
              <a:spcBef>
                <a:spcPct val="0"/>
              </a:spcBef>
              <a:buFontTx/>
              <a:buNone/>
            </a:pPr>
            <a:endParaRPr lang="pt-BR" altLang="pt-BR" sz="4000" dirty="0"/>
          </a:p>
          <a:p>
            <a:pPr algn="just" eaLnBrk="1" hangingPunct="1">
              <a:spcBef>
                <a:spcPct val="0"/>
              </a:spcBef>
              <a:buFontTx/>
              <a:buNone/>
            </a:pPr>
            <a:r>
              <a:rPr lang="pt-BR" altLang="pt-BR" u="sng" dirty="0"/>
              <a:t>Solução</a:t>
            </a:r>
            <a:r>
              <a:rPr lang="pt-BR" altLang="pt-BR" dirty="0"/>
              <a:t>:</a:t>
            </a:r>
          </a:p>
          <a:p>
            <a:pPr algn="just" eaLnBrk="1" hangingPunct="1">
              <a:spcBef>
                <a:spcPct val="0"/>
              </a:spcBef>
              <a:buFontTx/>
              <a:buNone/>
            </a:pPr>
            <a:r>
              <a:rPr lang="pt-BR" altLang="pt-BR" dirty="0"/>
              <a:t>Adensamento populacional </a:t>
            </a:r>
            <a:r>
              <a:rPr lang="pt-BR" altLang="pt-BR" dirty="0" smtClean="0"/>
              <a:t>em bairros para tanto vocacionados com o uso </a:t>
            </a:r>
            <a:r>
              <a:rPr lang="pt-BR" altLang="pt-BR" dirty="0"/>
              <a:t>de concepções urbanísticas e ambientais adequadas</a:t>
            </a:r>
            <a:r>
              <a:rPr lang="pt-BR" altLang="pt-BR" dirty="0" smtClean="0"/>
              <a:t>.</a:t>
            </a:r>
            <a:endParaRPr lang="pt-BR" altLang="pt-BR" dirty="0"/>
          </a:p>
        </p:txBody>
      </p:sp>
    </p:spTree>
    <p:extLst>
      <p:ext uri="{BB962C8B-B14F-4D97-AF65-F5344CB8AC3E}">
        <p14:creationId xmlns:p14="http://schemas.microsoft.com/office/powerpoint/2010/main" val="23200460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CaixaDeTexto 1"/>
          <p:cNvSpPr txBox="1">
            <a:spLocks noChangeArrowheads="1"/>
          </p:cNvSpPr>
          <p:nvPr/>
        </p:nvSpPr>
        <p:spPr bwMode="auto">
          <a:xfrm>
            <a:off x="144463" y="377825"/>
            <a:ext cx="8897937" cy="5754688"/>
          </a:xfrm>
          <a:prstGeom prst="rect">
            <a:avLst/>
          </a:prstGeom>
          <a:noFill/>
          <a:ln w="3810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spcBef>
                <a:spcPct val="0"/>
              </a:spcBef>
              <a:buFontTx/>
              <a:buNone/>
            </a:pPr>
            <a:r>
              <a:rPr lang="pt-BR" altLang="pt-BR" sz="2800" dirty="0"/>
              <a:t>A TENDÊNCIA AO ESPRAIAMENTO GEOGRÁFICO E SEUS GRAVES PROBLEMAS PARA A DRENAGEM URBANA:</a:t>
            </a:r>
          </a:p>
          <a:p>
            <a:pPr eaLnBrk="1" hangingPunct="1">
              <a:spcBef>
                <a:spcPct val="0"/>
              </a:spcBef>
              <a:buFontTx/>
              <a:buNone/>
            </a:pPr>
            <a:endParaRPr lang="pt-BR" altLang="pt-BR" sz="2800" dirty="0"/>
          </a:p>
          <a:p>
            <a:pPr eaLnBrk="1" hangingPunct="1">
              <a:spcBef>
                <a:spcPct val="0"/>
              </a:spcBef>
              <a:buFontTx/>
              <a:buNone/>
            </a:pPr>
            <a:r>
              <a:rPr lang="pt-BR" altLang="pt-BR" sz="2800" dirty="0"/>
              <a:t>- </a:t>
            </a:r>
            <a:r>
              <a:rPr lang="pt-BR" altLang="pt-BR" sz="2000" dirty="0"/>
              <a:t>COMPROMETIMENTO DE MANANCIAIS</a:t>
            </a:r>
          </a:p>
          <a:p>
            <a:pPr eaLnBrk="1" hangingPunct="1">
              <a:spcBef>
                <a:spcPct val="0"/>
              </a:spcBef>
              <a:buFontTx/>
              <a:buChar char="-"/>
            </a:pPr>
            <a:r>
              <a:rPr lang="pt-BR" altLang="pt-BR" sz="2000" dirty="0"/>
              <a:t> AUMENTO DA ÁREA IMPERMEABILIZADA</a:t>
            </a:r>
          </a:p>
          <a:p>
            <a:pPr eaLnBrk="1" hangingPunct="1">
              <a:spcBef>
                <a:spcPct val="0"/>
              </a:spcBef>
              <a:buFontTx/>
              <a:buChar char="-"/>
            </a:pPr>
            <a:r>
              <a:rPr lang="pt-BR" altLang="pt-BR" sz="2000" dirty="0"/>
              <a:t> AUMENTO DA PRODUÇÃO DE SEDIMENTOS POR EROSÃO</a:t>
            </a:r>
          </a:p>
          <a:p>
            <a:pPr eaLnBrk="1" hangingPunct="1">
              <a:spcBef>
                <a:spcPct val="0"/>
              </a:spcBef>
              <a:buFontTx/>
              <a:buChar char="-"/>
            </a:pPr>
            <a:r>
              <a:rPr lang="pt-BR" altLang="pt-BR" sz="2000" dirty="0"/>
              <a:t> AUMENTO DO COEFICIENTE DE ESCOAMENTO SUPERFICIAL</a:t>
            </a:r>
          </a:p>
          <a:p>
            <a:pPr eaLnBrk="1" hangingPunct="1">
              <a:spcBef>
                <a:spcPct val="0"/>
              </a:spcBef>
              <a:buFontTx/>
              <a:buNone/>
            </a:pPr>
            <a:endParaRPr lang="pt-BR" altLang="pt-BR" sz="2000" dirty="0"/>
          </a:p>
          <a:p>
            <a:pPr eaLnBrk="1" hangingPunct="1">
              <a:spcBef>
                <a:spcPct val="0"/>
              </a:spcBef>
              <a:buFontTx/>
              <a:buNone/>
            </a:pPr>
            <a:endParaRPr lang="pt-BR" altLang="pt-BR" sz="2000" dirty="0"/>
          </a:p>
          <a:p>
            <a:pPr algn="just" eaLnBrk="1" hangingPunct="1">
              <a:spcBef>
                <a:spcPct val="0"/>
              </a:spcBef>
              <a:buFontTx/>
              <a:buNone/>
            </a:pPr>
            <a:r>
              <a:rPr lang="pt-BR" altLang="pt-BR" dirty="0"/>
              <a:t>HÁ SOLUÇÕES URBANÍSTICAS PARA A COMPATIBILIZAR O ADENSAMENTO URBANO NECESSÁRIO E A QUALIDADE AMBIENTAL DESEJADA</a:t>
            </a:r>
          </a:p>
        </p:txBody>
      </p:sp>
    </p:spTree>
    <p:extLst>
      <p:ext uri="{BB962C8B-B14F-4D97-AF65-F5344CB8AC3E}">
        <p14:creationId xmlns:p14="http://schemas.microsoft.com/office/powerpoint/2010/main" val="343766768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Picture 2" descr="C:\Alvaro 2\Livro Pini fotos\Espraimento geográfico a Sul Jd. Santo André 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825" y="284163"/>
            <a:ext cx="8388350" cy="628808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08239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ctrTitle"/>
          </p:nvPr>
        </p:nvSpPr>
        <p:spPr>
          <a:xfrm>
            <a:off x="685800" y="1085850"/>
            <a:ext cx="7772400" cy="4953000"/>
          </a:xfrm>
          <a:ln w="31750">
            <a:solidFill>
              <a:srgbClr val="008000"/>
            </a:solidFill>
            <a:miter lim="800000"/>
            <a:headEnd/>
            <a:tailEnd/>
          </a:ln>
        </p:spPr>
        <p:txBody>
          <a:bodyPr>
            <a:normAutofit fontScale="90000"/>
          </a:bodyPr>
          <a:lstStyle/>
          <a:p>
            <a:r>
              <a:rPr lang="pt-BR" b="1" i="1" dirty="0" smtClean="0">
                <a:solidFill>
                  <a:srgbClr val="996633"/>
                </a:solidFill>
              </a:rPr>
              <a:t>Conversem mais com a Terra, entendam suas leis e seus segredos, e então,</a:t>
            </a:r>
            <a:br>
              <a:rPr lang="pt-BR" b="1" i="1" dirty="0" smtClean="0">
                <a:solidFill>
                  <a:srgbClr val="996633"/>
                </a:solidFill>
              </a:rPr>
            </a:br>
            <a:r>
              <a:rPr lang="pt-BR" b="1" i="1" dirty="0" smtClean="0">
                <a:solidFill>
                  <a:srgbClr val="996633"/>
                </a:solidFill>
              </a:rPr>
              <a:t> juntos, Homem e Terra, cheguem, </a:t>
            </a:r>
            <a:r>
              <a:rPr lang="pt-BR" b="1" i="1" dirty="0" err="1" smtClean="0">
                <a:solidFill>
                  <a:srgbClr val="996633"/>
                </a:solidFill>
              </a:rPr>
              <a:t>acumpliciadamente</a:t>
            </a:r>
            <a:r>
              <a:rPr lang="pt-BR" b="1" i="1" dirty="0" smtClean="0">
                <a:solidFill>
                  <a:srgbClr val="996633"/>
                </a:solidFill>
              </a:rPr>
              <a:t>,</a:t>
            </a:r>
            <a:br>
              <a:rPr lang="pt-BR" b="1" i="1" dirty="0" smtClean="0">
                <a:solidFill>
                  <a:srgbClr val="996633"/>
                </a:solidFill>
              </a:rPr>
            </a:br>
            <a:r>
              <a:rPr lang="pt-BR" b="1" i="1" dirty="0" smtClean="0">
                <a:solidFill>
                  <a:srgbClr val="996633"/>
                </a:solidFill>
              </a:rPr>
              <a:t> à melhor solução.</a:t>
            </a:r>
            <a:r>
              <a:rPr lang="pt-BR" dirty="0" smtClean="0">
                <a:solidFill>
                  <a:srgbClr val="996633"/>
                </a:solidFill>
              </a:rPr>
              <a:t> </a:t>
            </a:r>
            <a:br>
              <a:rPr lang="pt-BR" dirty="0" smtClean="0">
                <a:solidFill>
                  <a:srgbClr val="996633"/>
                </a:solidFill>
              </a:rPr>
            </a:br>
            <a:r>
              <a:rPr lang="pt-BR" dirty="0" smtClean="0">
                <a:solidFill>
                  <a:srgbClr val="996633"/>
                </a:solidFill>
              </a:rPr>
              <a:t/>
            </a:r>
            <a:br>
              <a:rPr lang="pt-BR" dirty="0" smtClean="0">
                <a:solidFill>
                  <a:srgbClr val="996633"/>
                </a:solidFill>
              </a:rPr>
            </a:br>
            <a:r>
              <a:rPr lang="pt-BR" dirty="0" smtClean="0">
                <a:solidFill>
                  <a:srgbClr val="996633"/>
                </a:solidFill>
              </a:rPr>
              <a:t>				</a:t>
            </a:r>
            <a:r>
              <a:rPr lang="pt-BR" sz="2400" dirty="0" smtClean="0">
                <a:solidFill>
                  <a:srgbClr val="996633"/>
                </a:solidFill>
              </a:rPr>
              <a:t>Geól. Álvaro Rodrigues dos Santos</a:t>
            </a:r>
            <a:endParaRPr lang="pt-BR" dirty="0" smtClean="0">
              <a:solidFill>
                <a:srgbClr val="996633"/>
              </a:solidFill>
            </a:endParaRPr>
          </a:p>
        </p:txBody>
      </p:sp>
    </p:spTree>
    <p:extLst>
      <p:ext uri="{BB962C8B-B14F-4D97-AF65-F5344CB8AC3E}">
        <p14:creationId xmlns:p14="http://schemas.microsoft.com/office/powerpoint/2010/main" val="1214891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88640"/>
            <a:ext cx="8229600" cy="6480720"/>
          </a:xfrm>
          <a:ln w="28575">
            <a:solidFill>
              <a:schemeClr val="tx1"/>
            </a:solidFill>
          </a:ln>
        </p:spPr>
        <p:txBody>
          <a:bodyPr>
            <a:normAutofit fontScale="62500" lnSpcReduction="20000"/>
          </a:bodyPr>
          <a:lstStyle/>
          <a:p>
            <a:pPr marL="0" indent="0" algn="ctr">
              <a:buNone/>
            </a:pPr>
            <a:r>
              <a:rPr lang="pt-BR" sz="5100" b="1" dirty="0" smtClean="0"/>
              <a:t>INFILTRAÇÃO E ACUMULAÇÃO</a:t>
            </a:r>
          </a:p>
          <a:p>
            <a:pPr marL="0" indent="0" algn="ctr">
              <a:buNone/>
            </a:pPr>
            <a:endParaRPr lang="pt-BR" b="1" dirty="0" smtClean="0"/>
          </a:p>
          <a:p>
            <a:pPr marL="0" indent="0" algn="just">
              <a:buNone/>
            </a:pPr>
            <a:r>
              <a:rPr lang="pt-BR" sz="4600" b="1" dirty="0" smtClean="0"/>
              <a:t>A infiltração é normalmente um processo lento e os expedientes de retenção não podem depender apenas dela para cumprirem seu papel. No combate às inundações ou se retém de imediato as águas de um forte episódio pluviométrico, ou os efeitos hidrológicos serão mínimos. Para tanto, todos os sistemas de maior retenção devem especialmente cumprir a função primeira de acumulação. Será esse volume imediatamente acumulado que irá aliviar o sistema público de drenagem urbana de um determinado volume de águas de chuva. Obviamente, a infiltração interessa, mas por outro motivo, para a alimentação do sacrificado lençol freático das áreas urbanizadas.</a:t>
            </a:r>
            <a:endParaRPr lang="pt-BR" sz="4600" b="1" dirty="0"/>
          </a:p>
        </p:txBody>
      </p:sp>
    </p:spTree>
    <p:extLst>
      <p:ext uri="{BB962C8B-B14F-4D97-AF65-F5344CB8AC3E}">
        <p14:creationId xmlns:p14="http://schemas.microsoft.com/office/powerpoint/2010/main" val="4077768505"/>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887</TotalTime>
  <Words>1782</Words>
  <Application>Microsoft Office PowerPoint</Application>
  <PresentationFormat>Apresentação na tela (4:3)</PresentationFormat>
  <Paragraphs>193</Paragraphs>
  <Slides>83</Slides>
  <Notes>0</Notes>
  <HiddenSlides>0</HiddenSlides>
  <MMClips>0</MMClips>
  <ScaleCrop>false</ScaleCrop>
  <HeadingPairs>
    <vt:vector size="4" baseType="variant">
      <vt:variant>
        <vt:lpstr>Tema</vt:lpstr>
      </vt:variant>
      <vt:variant>
        <vt:i4>1</vt:i4>
      </vt:variant>
      <vt:variant>
        <vt:lpstr>Títulos de slides</vt:lpstr>
      </vt:variant>
      <vt:variant>
        <vt:i4>83</vt:i4>
      </vt:variant>
    </vt:vector>
  </HeadingPairs>
  <TitlesOfParts>
    <vt:vector size="84" baseType="lpstr">
      <vt:lpstr>Tema do Office</vt:lpstr>
      <vt:lpstr>Apresentação do PowerPoint</vt:lpstr>
      <vt:lpstr>EQUAÇÃO BÁSICA DAS ENCHENTES URBANAS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Conversem mais com a Terra, entendam suas leis e seus segredos, e então,  juntos, Homem e Terra, cheguem, acumpliciadamente,  à melhor solução.       Geól. Álvaro Rodrigues dos Santos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Álvaro</dc:creator>
  <cp:lastModifiedBy>Alvaro</cp:lastModifiedBy>
  <cp:revision>123</cp:revision>
  <dcterms:created xsi:type="dcterms:W3CDTF">2016-06-02T14:17:15Z</dcterms:created>
  <dcterms:modified xsi:type="dcterms:W3CDTF">2020-02-04T18:25:10Z</dcterms:modified>
</cp:coreProperties>
</file>